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5143500" cx="9144000"/>
  <p:notesSz cx="6858000" cy="9144000"/>
  <p:embeddedFontLst>
    <p:embeddedFont>
      <p:font typeface="Roboto Slab"/>
      <p:regular r:id="rId66"/>
      <p:bold r:id="rId67"/>
    </p:embeddedFont>
    <p:embeddedFont>
      <p:font typeface="Roboto"/>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5" name="Chelsea G"/>
  <p:cmAuthor clrIdx="1" id="1" initials="" lastIdx="1" name="Megan Melv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E81799F-2BE6-4AF0-A337-5B4551B13A5B}">
  <a:tblStyle styleId="{AE81799F-2BE6-4AF0-A337-5B4551B13A5B}"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B69338E2-9573-45A7-9913-F0490069710E}" styleName="Table_1">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obotoSlab-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Roboto-regular.fntdata"/><Relationship Id="rId23" Type="http://schemas.openxmlformats.org/officeDocument/2006/relationships/slide" Target="slides/slide17.xml"/><Relationship Id="rId67" Type="http://schemas.openxmlformats.org/officeDocument/2006/relationships/font" Target="fonts/RobotoSlab-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6-07T14:05:27.497">
    <p:pos x="6000" y="0"/>
    <p:text>Update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06-07T14:37:34.740">
    <p:pos x="6000" y="0"/>
    <p:text>update</p:text>
  </p:cm>
  <p:cm authorId="0" idx="3" dt="2017-06-07T14:37:34.740">
    <p:pos x="6000" y="100"/>
    <p:text>make it all 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7-06-08T00:42:35.256">
    <p:pos x="6000" y="0"/>
    <p:text>update</p:text>
  </p:cm>
  <p:cm authorId="1" idx="1" dt="2017-06-08T00:42:35.256">
    <p:pos x="6000" y="100"/>
    <p:text>Optics need to be updated. Should also show fiber connections.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7-06-14T16:10:50.166">
    <p:pos x="6000" y="0"/>
    <p:text>Populate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sha.gov/dts/osta/otm/otm_iii/otm_iii_6.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Now we’ll jump into the design of the project, which will cover our responsibilities and how the electrical, computer, and optical areas work together.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arenR"/>
            </a:pPr>
            <a:r>
              <a:rPr lang="en"/>
              <a:t>Megan - laser and skin sample, spectrometer - The probe directly interacts with the skin to be sampled. Via the probe, a camera captures an image of the sample area, the laser power is delivered to the sample, and the Raman signal is collected and delivered to the spectrometer.</a:t>
            </a:r>
          </a:p>
          <a:p>
            <a:pPr lvl="0" rtl="0">
              <a:spcBef>
                <a:spcPts val="0"/>
              </a:spcBef>
              <a:buNone/>
            </a:pPr>
            <a:r>
              <a:t/>
            </a:r>
            <a:endParaRPr/>
          </a:p>
          <a:p>
            <a:pPr indent="-228600" lvl="0" marL="457200" rtl="0">
              <a:spcBef>
                <a:spcPts val="0"/>
              </a:spcBef>
              <a:buAutoNum type="arabicParenR"/>
            </a:pPr>
            <a:r>
              <a:rPr lang="en"/>
              <a:t>Stephen - control and data flow</a:t>
            </a:r>
          </a:p>
          <a:p>
            <a:pPr indent="-228600" lvl="0" marL="457200">
              <a:spcBef>
                <a:spcPts val="0"/>
              </a:spcBef>
              <a:buAutoNum type="arabicParenR"/>
            </a:pPr>
            <a:r>
              <a:rPr lang="en"/>
              <a:t>Chelsea and Mike - electrical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 Mike, Chelsea, Megan - In order by column, introduce your primary responsibilities.</a:t>
            </a:r>
          </a:p>
          <a:p>
            <a:pPr lvl="0">
              <a:spcBef>
                <a:spcPts val="0"/>
              </a:spcBef>
              <a:buNone/>
            </a:pPr>
            <a:r>
              <a:rPr lang="en"/>
              <a:t>We’re all in this together :’)  </a:t>
            </a:r>
          </a:p>
          <a:p>
            <a:pPr lvl="0">
              <a:spcBef>
                <a:spcPts val="0"/>
              </a:spcBef>
              <a:buNone/>
            </a:pPr>
            <a:r>
              <a:t/>
            </a:r>
            <a:endParaRPr/>
          </a:p>
          <a:p>
            <a:pPr lvl="0">
              <a:spcBef>
                <a:spcPts val="0"/>
              </a:spcBef>
              <a:buNone/>
            </a:pPr>
            <a:r>
              <a:rPr lang="en"/>
              <a:t>Megan - My primary roles include the optics within the probe and laser safety for both user and patient.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This diagram shows the big picture of our project. The Main Box contains the laser, spectrometer, PCB, and Raspberry Pi. The laser power is delivered via the excitation optical fiber to the probe and to the sample. The collected Raman signal is delivered to the spectrometer through the collection fiber. The camera within the probe captures an image of the sample area. The PCB powers the camera and laser, while the Raspberry Pi controls the components and data transfer. The Raman and image data are transferred to a computer where the results will be displayed.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Control measures for the safety of the user and the patient:</a:t>
            </a:r>
          </a:p>
          <a:p>
            <a:pPr lvl="0">
              <a:spcBef>
                <a:spcPts val="0"/>
              </a:spcBef>
              <a:buNone/>
            </a:pPr>
            <a:r>
              <a:rPr lang="en"/>
              <a:t>-PPE: laser safety glasses to protect against eye damage from laser (NIR capable of causing cataracts and retinal burns). However because the laser is enclosed when properly used, safety glasses are </a:t>
            </a:r>
            <a:r>
              <a:rPr lang="en"/>
              <a:t>unnecessary</a:t>
            </a:r>
            <a:r>
              <a:rPr lang="en"/>
              <a:t>. </a:t>
            </a:r>
          </a:p>
          <a:p>
            <a:pPr lvl="0">
              <a:spcBef>
                <a:spcPts val="0"/>
              </a:spcBef>
              <a:buNone/>
            </a:pPr>
            <a:r>
              <a:rPr lang="en"/>
              <a:t>-”</a:t>
            </a:r>
            <a:r>
              <a:rPr lang="en" sz="1050">
                <a:highlight>
                  <a:srgbClr val="FFFFFF"/>
                </a:highlight>
              </a:rPr>
              <a:t>Engineering controls are normally designed and built into the laser equipment to provide for safety.”: Protective housing from probe design and optical fibers (enclosed beam), &amp; laser activation warning (LED indicating laser is firing), &amp; output power and firing time are not enough for thermal damage to skin</a:t>
            </a:r>
          </a:p>
          <a:p>
            <a:pPr lvl="0">
              <a:spcBef>
                <a:spcPts val="0"/>
              </a:spcBef>
              <a:buNone/>
            </a:pPr>
            <a:r>
              <a:rPr lang="en" sz="1050">
                <a:highlight>
                  <a:srgbClr val="FFFFFF"/>
                </a:highlight>
              </a:rPr>
              <a:t>-Admin &amp; procedural controls: proper labelling of laser class and components of product, product literature such as a user manual</a:t>
            </a:r>
          </a:p>
          <a:p>
            <a:pPr lvl="0">
              <a:spcBef>
                <a:spcPts val="0"/>
              </a:spcBef>
              <a:buNone/>
            </a:pPr>
            <a:r>
              <a:rPr lang="en" sz="1050" u="sng">
                <a:solidFill>
                  <a:schemeClr val="hlink"/>
                </a:solidFill>
                <a:highlight>
                  <a:srgbClr val="FFFFFF"/>
                </a:highlight>
                <a:hlinkClick r:id="rId2"/>
              </a:rPr>
              <a:t>https://www.osha.gov/dts/osta/otm/otm_iii/otm_iii_6.html</a:t>
            </a:r>
          </a:p>
          <a:p>
            <a:pPr lvl="0">
              <a:spcBef>
                <a:spcPts val="0"/>
              </a:spcBef>
              <a:buNone/>
            </a:pPr>
            <a:r>
              <a:t/>
            </a:r>
            <a:endParaRPr sz="1050">
              <a:highlight>
                <a:srgbClr val="FFFFFF"/>
              </a:highlight>
            </a:endParaRPr>
          </a:p>
          <a:p>
            <a:pPr lvl="0">
              <a:spcBef>
                <a:spcPts val="0"/>
              </a:spcBef>
              <a:buNone/>
            </a:pPr>
            <a:r>
              <a:t/>
            </a:r>
            <a:endParaRPr sz="1050">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-High power: produce substantial signal from sample</a:t>
            </a:r>
          </a:p>
          <a:p>
            <a:pPr lvl="0">
              <a:spcBef>
                <a:spcPts val="0"/>
              </a:spcBef>
              <a:buNone/>
            </a:pPr>
            <a:r>
              <a:rPr lang="en"/>
              <a:t>-Spectrum stabilized: prevent mode hopping, get high resolution</a:t>
            </a:r>
          </a:p>
          <a:p>
            <a:pPr lvl="0">
              <a:spcBef>
                <a:spcPts val="0"/>
              </a:spcBef>
              <a:buNone/>
            </a:pPr>
            <a:r>
              <a:rPr lang="en"/>
              <a:t>-NIR: prevent autofluorescence of sample</a:t>
            </a:r>
          </a:p>
          <a:p>
            <a:pPr lvl="0">
              <a:spcBef>
                <a:spcPts val="0"/>
              </a:spcBef>
              <a:buNone/>
            </a:pPr>
            <a:r>
              <a:rPr lang="en"/>
              <a:t>-Hazard Class 3b: can cause serious damage to the eye, at high powers may lightly burn skin and other materials, presenting a fire hazard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-USB2000+ spectrometer provided by Ocean Optics</a:t>
            </a:r>
          </a:p>
          <a:p>
            <a:pPr lvl="0">
              <a:spcBef>
                <a:spcPts val="0"/>
              </a:spcBef>
              <a:buNone/>
            </a:pPr>
            <a:r>
              <a:rPr lang="en"/>
              <a:t>-Used to record the Raman spectrum of the sample</a:t>
            </a:r>
          </a:p>
          <a:p>
            <a:pPr lvl="0">
              <a:spcBef>
                <a:spcPts val="0"/>
              </a:spcBef>
              <a:buNone/>
            </a:pPr>
            <a:r>
              <a:rPr lang="en"/>
              <a:t>-High resolution &amp; high signal-to-noise ratio for best Raman spectrum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Now we’ll discuss the probe specifically.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Here is a diagram of our probe concept so we can easily explain the </a:t>
            </a:r>
            <a:r>
              <a:rPr lang="en"/>
              <a:t>inner workings</a:t>
            </a:r>
            <a:r>
              <a:rPr lang="en"/>
              <a:t>. The probe body is designed to be handheld. Within the probe are the electronics for the camera module and LED, as well as the optical components. The LED provides illumination for the camera to capture an image of the sample area. The laser power from the excitation fiber is collimated by a lens before being transmitted through a beam splitter and a second lens, where the laser power is focused to a beam spot size of less than a few millimeters onto the skin. The reflected Raman signal from the skin is collected by the same lens, where it is then collimated and redirected by the beam splitter and mirror to a longpass filter. The signal is then coupled into the collimation fiber by a lens, and is delivered to the spectrometer.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 - anecdote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Functionality </a:t>
            </a:r>
            <a:r>
              <a:rPr lang="en"/>
              <a:t>outweighs</a:t>
            </a:r>
            <a:r>
              <a:rPr lang="en"/>
              <a:t> price</a:t>
            </a:r>
          </a:p>
          <a:p>
            <a:pPr lvl="0">
              <a:spcBef>
                <a:spcPts val="0"/>
              </a:spcBef>
              <a:buNone/>
            </a:pPr>
            <a:r>
              <a:rPr lang="en"/>
              <a:t>Chelsea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buNone/>
            </a:pPr>
            <a:r>
              <a:rPr lang="en">
                <a:latin typeface="Times New Roman"/>
                <a:ea typeface="Times New Roman"/>
                <a:cs typeface="Times New Roman"/>
                <a:sym typeface="Times New Roman"/>
              </a:rPr>
              <a:t>Megan</a:t>
            </a:r>
          </a:p>
          <a:p>
            <a:pPr lvl="0" rtl="0">
              <a:lnSpc>
                <a:spcPct val="100000"/>
              </a:lnSpc>
              <a:spcBef>
                <a:spcPts val="0"/>
              </a:spcBef>
              <a:buNone/>
            </a:pPr>
            <a:r>
              <a:t/>
            </a:r>
            <a:endParaRPr>
              <a:latin typeface="Times New Roman"/>
              <a:ea typeface="Times New Roman"/>
              <a:cs typeface="Times New Roman"/>
              <a:sym typeface="Times New Roman"/>
            </a:endParaRPr>
          </a:p>
          <a:p>
            <a:pPr lvl="0">
              <a:lnSpc>
                <a:spcPct val="100000"/>
              </a:lnSpc>
              <a:spcBef>
                <a:spcPts val="0"/>
              </a:spcBef>
              <a:buNone/>
            </a:pPr>
            <a:r>
              <a:rPr lang="en">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Deliver laser excitation from laser source to probe</a:t>
            </a:r>
          </a:p>
          <a:p>
            <a:pPr lvl="0" rtl="0">
              <a:lnSpc>
                <a:spcPct val="100000"/>
              </a:lnSpc>
              <a:spcBef>
                <a:spcPts val="0"/>
              </a:spcBef>
              <a:spcAft>
                <a:spcPts val="1600"/>
              </a:spcAft>
              <a:buNone/>
            </a:pPr>
            <a:r>
              <a:rPr lang="en">
                <a:solidFill>
                  <a:schemeClr val="dk1"/>
                </a:solidFill>
                <a:latin typeface="Times New Roman"/>
                <a:ea typeface="Times New Roman"/>
                <a:cs typeface="Times New Roman"/>
                <a:sym typeface="Times New Roman"/>
              </a:rPr>
              <a:t>-Deliver collected Raman signal from probe to spectrometer</a:t>
            </a:r>
          </a:p>
          <a:p>
            <a:pPr lvl="0" rtl="0">
              <a:lnSpc>
                <a:spcPct val="100000"/>
              </a:lnSpc>
              <a:spcBef>
                <a:spcPts val="0"/>
              </a:spcBef>
              <a:spcAft>
                <a:spcPts val="1600"/>
              </a:spcAft>
              <a:buNone/>
            </a:pPr>
            <a:r>
              <a:rPr lang="en">
                <a:latin typeface="Times New Roman"/>
                <a:ea typeface="Times New Roman"/>
                <a:cs typeface="Times New Roman"/>
                <a:sym typeface="Times New Roman"/>
              </a:rPr>
              <a:t>-3 anti-reflection coated plano-CX lenses, </a:t>
            </a:r>
            <a:r>
              <a:rPr lang="en">
                <a:latin typeface="Times New Roman"/>
                <a:ea typeface="Times New Roman"/>
                <a:cs typeface="Times New Roman"/>
                <a:sym typeface="Times New Roman"/>
              </a:rPr>
              <a:t>Numerical aperture of 0.22</a:t>
            </a:r>
            <a:r>
              <a:rPr lang="en">
                <a:latin typeface="Times New Roman"/>
                <a:ea typeface="Times New Roman"/>
                <a:cs typeface="Times New Roman"/>
                <a:sym typeface="Times New Roman"/>
              </a:rPr>
              <a:t>: 1 lens to collimate light from the excitation fiber, 1 lens to focus collimated light onto sample, and 1 lens to focus the Raman signal into collection fiber. </a:t>
            </a:r>
          </a:p>
          <a:p>
            <a:pPr lvl="0">
              <a:lnSpc>
                <a:spcPct val="100000"/>
              </a:lnSpc>
              <a:spcBef>
                <a:spcPts val="0"/>
              </a:spcBef>
              <a:buNone/>
            </a:pPr>
            <a:r>
              <a:rPr lang="en">
                <a:latin typeface="Times New Roman"/>
                <a:ea typeface="Times New Roman"/>
                <a:cs typeface="Times New Roman"/>
                <a:sym typeface="Times New Roman"/>
              </a:rPr>
              <a:t>-1 Beamsplitter: 50/50 (R/T) coating, to decrease incident laser power and redirect the Raman signal.</a:t>
            </a:r>
          </a:p>
          <a:p>
            <a:pPr lvl="0">
              <a:lnSpc>
                <a:spcPct val="100000"/>
              </a:lnSpc>
              <a:spcBef>
                <a:spcPts val="0"/>
              </a:spcBef>
              <a:buNone/>
            </a:pPr>
            <a:r>
              <a:rPr lang="en">
                <a:latin typeface="Times New Roman"/>
                <a:ea typeface="Times New Roman"/>
                <a:cs typeface="Times New Roman"/>
                <a:sym typeface="Times New Roman"/>
              </a:rPr>
              <a:t>-1 Mirror to direct light through probe</a:t>
            </a:r>
          </a:p>
          <a:p>
            <a:pPr lvl="0" rtl="0">
              <a:lnSpc>
                <a:spcPct val="100000"/>
              </a:lnSpc>
              <a:spcBef>
                <a:spcPts val="0"/>
              </a:spcBef>
              <a:buNone/>
            </a:pPr>
            <a:r>
              <a:rPr lang="en">
                <a:latin typeface="Times New Roman"/>
                <a:ea typeface="Times New Roman"/>
                <a:cs typeface="Times New Roman"/>
                <a:sym typeface="Times New Roman"/>
              </a:rPr>
              <a:t>-1 Longpass filter: reduce the intensity of the laser signal (785 nm) to allow the Raman signal (&gt; 800 nm) to be detectable</a:t>
            </a:r>
          </a:p>
          <a:p>
            <a:pPr lvl="0" rtl="0">
              <a:lnSpc>
                <a:spcPct val="100000"/>
              </a:lnSpc>
              <a:spcBef>
                <a:spcPts val="0"/>
              </a:spcBef>
              <a:buNone/>
            </a:pPr>
            <a:r>
              <a:t/>
            </a:r>
            <a:endParaRPr>
              <a:latin typeface="Times New Roman"/>
              <a:ea typeface="Times New Roman"/>
              <a:cs typeface="Times New Roman"/>
              <a:sym typeface="Times New Roman"/>
            </a:endParaRPr>
          </a:p>
          <a:p>
            <a:pPr lvl="0" rtl="0">
              <a:lnSpc>
                <a:spcPct val="100000"/>
              </a:lnSpc>
              <a:spcBef>
                <a:spcPts val="0"/>
              </a:spcBef>
              <a:buNone/>
            </a:pPr>
            <a:r>
              <a:rPr lang="en">
                <a:latin typeface="Times New Roman"/>
                <a:ea typeface="Times New Roman"/>
                <a:cs typeface="Times New Roman"/>
                <a:sym typeface="Times New Roman"/>
              </a:rPr>
              <a:t>If you notice the dimensions of the optical components, they are all 1 inch or smaller. This keeps the probe compact so it can be handheld.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 &amp; Mike</a:t>
            </a:r>
          </a:p>
          <a:p>
            <a:pPr lvl="0">
              <a:spcBef>
                <a:spcPts val="0"/>
              </a:spcBef>
              <a:buNone/>
            </a:pPr>
            <a:r>
              <a:t/>
            </a:r>
            <a:endParaRPr/>
          </a:p>
          <a:p>
            <a:pPr lvl="0">
              <a:spcBef>
                <a:spcPts val="0"/>
              </a:spcBef>
              <a:buNone/>
            </a:pPr>
            <a:r>
              <a:rPr lang="en"/>
              <a:t>Well-aligned for light rays to propagate through optics for maximum power and signal.</a:t>
            </a:r>
          </a:p>
          <a:p>
            <a:pPr lvl="0">
              <a:spcBef>
                <a:spcPts val="0"/>
              </a:spcBef>
              <a:buNone/>
            </a:pPr>
            <a:r>
              <a:rPr lang="en"/>
              <a:t>Sturdy because the probe is handheld and movable.  </a:t>
            </a:r>
          </a:p>
          <a:p>
            <a:pPr lvl="0" rtl="0">
              <a:spcBef>
                <a:spcPts val="0"/>
              </a:spcBef>
              <a:buNone/>
            </a:pPr>
            <a:r>
              <a:rPr lang="en"/>
              <a:t>For mounting the optical components within the probe:</a:t>
            </a:r>
          </a:p>
          <a:p>
            <a:pPr lvl="0">
              <a:spcBef>
                <a:spcPts val="0"/>
              </a:spcBef>
              <a:buNone/>
            </a:pPr>
            <a:r>
              <a:rPr lang="en"/>
              <a:t>-3D printed mounts: open source designs available online</a:t>
            </a:r>
          </a:p>
          <a:p>
            <a:pPr lvl="0">
              <a:spcBef>
                <a:spcPts val="0"/>
              </a:spcBef>
              <a:buNone/>
            </a:pPr>
            <a:r>
              <a:t/>
            </a:r>
            <a:endParaRPr/>
          </a:p>
          <a:p>
            <a:pPr lvl="0" rtl="0">
              <a:spcBef>
                <a:spcPts val="0"/>
              </a:spcBef>
              <a:buNone/>
            </a:pPr>
            <a:r>
              <a:rPr lang="en"/>
              <a:t>-Talk about constraints: space for optics and electronics, fiber connections to prevent bending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Stephen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1" name="Shape 3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Megan</a:t>
            </a:r>
          </a:p>
          <a:p>
            <a:pPr lvl="0">
              <a:spcBef>
                <a:spcPts val="0"/>
              </a:spcBef>
              <a:buNone/>
            </a:pPr>
            <a:r>
              <a:t/>
            </a:r>
            <a:endParaRPr sz="1000"/>
          </a:p>
          <a:p>
            <a:pPr lvl="0">
              <a:spcBef>
                <a:spcPts val="0"/>
              </a:spcBef>
              <a:buNone/>
            </a:pPr>
            <a:r>
              <a:rPr lang="en" sz="1000"/>
              <a:t>The goal of our project is to identify cancerous skin cells by building a probe and system that will utilize Raman spectroscopy. Raman can tell us what sample is being analyzed based on its unique spectrum. By analyzing the wavelength peaks and intensities of the spectrum, we can differentiate between normal skin and cancerous skin. For instance, the figure on the right shows the Raman spectra of normal skin, basal cell carcinoma, and melanoma. The benefits of this technique are that it is non-invasive (as a laser light is simply shone on the skin), it is non-destructive (as the skin is not damaged in any way), and results can be provided right away.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1600"/>
              </a:spcAft>
              <a:buNone/>
            </a:pPr>
            <a:r>
              <a:rPr lang="en" sz="1200">
                <a:solidFill>
                  <a:schemeClr val="dk1"/>
                </a:solidFill>
                <a:latin typeface="Roboto"/>
                <a:ea typeface="Roboto"/>
                <a:cs typeface="Roboto"/>
                <a:sym typeface="Roboto"/>
              </a:rPr>
              <a:t>Mike</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Cost effective compared to multiple biopsies: under $1,500.00</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Sponsorship improves direction and reduces costs: Ocean Optics</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Current cost total: </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Optics are expen$$$$$$ive!</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CREOL department assisting with mount cost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Mike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800">
                <a:solidFill>
                  <a:schemeClr val="dk1"/>
                </a:solidFill>
                <a:latin typeface="Roboto"/>
                <a:ea typeface="Roboto"/>
                <a:cs typeface="Roboto"/>
                <a:sym typeface="Roboto"/>
              </a:rPr>
              <a:t>Fan</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Various cables</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Additional integrated circuits, if needed</a:t>
            </a:r>
          </a:p>
          <a:p>
            <a:pPr lvl="0" rtl="0">
              <a:spcBef>
                <a:spcPts val="0"/>
              </a:spcBef>
              <a:buNone/>
            </a:pPr>
            <a:r>
              <a:rPr lang="en" sz="1800">
                <a:solidFill>
                  <a:schemeClr val="dk1"/>
                </a:solidFill>
                <a:latin typeface="Roboto"/>
                <a:ea typeface="Roboto"/>
                <a:cs typeface="Roboto"/>
                <a:sym typeface="Roboto"/>
              </a:rPr>
              <a:t>PCB B</a:t>
            </a:r>
          </a:p>
          <a:p>
            <a:pPr lvl="0" rtl="0">
              <a:spcBef>
                <a:spcPts val="0"/>
              </a:spcBef>
              <a:buNone/>
            </a:pPr>
            <a:r>
              <a:rPr lang="en" sz="1800">
                <a:solidFill>
                  <a:schemeClr val="dk1"/>
                </a:solidFill>
                <a:latin typeface="Roboto"/>
                <a:ea typeface="Roboto"/>
                <a:cs typeface="Roboto"/>
                <a:sym typeface="Roboto"/>
              </a:rPr>
              <a:t>Casing shell and ergonomic add-ons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Mike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2" name="Shape 4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Megan</a:t>
            </a:r>
          </a:p>
          <a:p>
            <a:pPr lvl="0">
              <a:spcBef>
                <a:spcPts val="0"/>
              </a:spcBef>
              <a:buNone/>
            </a:pPr>
            <a:r>
              <a:t/>
            </a:r>
            <a:endParaRPr/>
          </a:p>
          <a:p>
            <a:pPr lvl="0">
              <a:spcBef>
                <a:spcPts val="0"/>
              </a:spcBef>
              <a:buNone/>
            </a:pPr>
            <a:r>
              <a:rPr lang="en"/>
              <a:t>Optical specifications for this probe include: Achieving a narrow laser bandwidth of less than 4.7 nm to enable the nearest Raman signal of interest to be acquired, which is at 851 nm. Delivering at least 20 mW of laser power to the sample in order to generate a strong Raman signal. Restricting the temperature increase at the sample to less than 10 degrees so that the laser beam is non-painful. Collecting the Raman signal over a minimum range of 1000 to 1800 wavenumbers to include the three of the most prominent signal bands of skin, which relate to the amide proteins and collagen in skin. (Can go back 1 slide to point out the wavenumber range on the figure.)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Chelsea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Stephen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Char char="●"/>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comments" Target="../comments/commen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0.jpg"/><Relationship Id="rId4" Type="http://schemas.openxmlformats.org/officeDocument/2006/relationships/image" Target="../media/image32.jpg"/><Relationship Id="rId5" Type="http://schemas.openxmlformats.org/officeDocument/2006/relationships/image" Target="../media/image21.jpg"/><Relationship Id="rId6" Type="http://schemas.openxmlformats.org/officeDocument/2006/relationships/image" Target="../media/image19.jpg"/><Relationship Id="rId7"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23.png"/><Relationship Id="rId6"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36.jpg"/><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41.jpg"/><Relationship Id="rId4"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37.jpg"/><Relationship Id="rId4" Type="http://schemas.openxmlformats.org/officeDocument/2006/relationships/image" Target="../media/image4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comments" Target="../comments/commen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059050"/>
            <a:ext cx="5783400" cy="1457399"/>
          </a:xfrm>
          <a:prstGeom prst="rect">
            <a:avLst/>
          </a:prstGeom>
        </p:spPr>
        <p:txBody>
          <a:bodyPr anchorCtr="0" anchor="b" bIns="91425" lIns="91425" rIns="91425" tIns="91425">
            <a:noAutofit/>
          </a:bodyPr>
          <a:lstStyle/>
          <a:p>
            <a:pPr lvl="0" rtl="0">
              <a:spcBef>
                <a:spcPts val="0"/>
              </a:spcBef>
              <a:buNone/>
            </a:pPr>
            <a:r>
              <a:rPr lang="en"/>
              <a:t>In Vivo Raman Spectroscopy of Cancerous Skin Cells</a:t>
            </a:r>
          </a:p>
        </p:txBody>
      </p:sp>
      <p:sp>
        <p:nvSpPr>
          <p:cNvPr id="64" name="Shape 64"/>
          <p:cNvSpPr txBox="1"/>
          <p:nvPr>
            <p:ph idx="1" type="subTitle"/>
          </p:nvPr>
        </p:nvSpPr>
        <p:spPr>
          <a:xfrm>
            <a:off x="1680301" y="2760725"/>
            <a:ext cx="5783400" cy="909000"/>
          </a:xfrm>
          <a:prstGeom prst="rect">
            <a:avLst/>
          </a:prstGeom>
        </p:spPr>
        <p:txBody>
          <a:bodyPr anchorCtr="0" anchor="t" bIns="91425" lIns="91425" rIns="91425" tIns="91425">
            <a:noAutofit/>
          </a:bodyPr>
          <a:lstStyle/>
          <a:p>
            <a:pPr lvl="0" rtl="0">
              <a:spcBef>
                <a:spcPts val="0"/>
              </a:spcBef>
              <a:buNone/>
            </a:pPr>
            <a:r>
              <a:rPr lang="en"/>
              <a:t>Stephen Esposito (CpE)</a:t>
            </a:r>
          </a:p>
          <a:p>
            <a:pPr lvl="0" rtl="0">
              <a:spcBef>
                <a:spcPts val="0"/>
              </a:spcBef>
              <a:buNone/>
            </a:pPr>
            <a:r>
              <a:rPr lang="en"/>
              <a:t>Michael Gonzalez (EE)</a:t>
            </a:r>
          </a:p>
          <a:p>
            <a:pPr lvl="0" rtl="0">
              <a:spcBef>
                <a:spcPts val="0"/>
              </a:spcBef>
              <a:buNone/>
            </a:pPr>
            <a:r>
              <a:rPr lang="en"/>
              <a:t>Chelsea Greene (EE)</a:t>
            </a:r>
          </a:p>
          <a:p>
            <a:pPr lvl="0">
              <a:spcBef>
                <a:spcPts val="0"/>
              </a:spcBef>
              <a:buClr>
                <a:srgbClr val="000000"/>
              </a:buClr>
              <a:buSzPct val="45833"/>
              <a:buFont typeface="Arial"/>
              <a:buNone/>
            </a:pPr>
            <a:r>
              <a:rPr lang="en"/>
              <a:t>Megan Melvin (PSE)</a:t>
            </a:r>
          </a:p>
          <a:p>
            <a:pPr lvl="0" rtl="0">
              <a:spcBef>
                <a:spcPts val="0"/>
              </a:spcBef>
              <a:buClr>
                <a:srgbClr val="000000"/>
              </a:buClr>
              <a:buSzPct val="45833"/>
              <a:buFont typeface="Arial"/>
              <a:buNone/>
            </a:pPr>
            <a:r>
              <a:rPr lang="en"/>
              <a:t>Group 8 CREOL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Design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https://lh3.googleusercontent.com/mfUUlk6twAnKTfUR5u5ruhyTcc0l5gUjSXmLpUkFF5fnykPZ0HzyiJ4GWWcf7v6CdomNphp4gzH_GjvgBMCJvEqEemw3TlGc9ymTn1XUczFYxtuonCfMCYrzmTkCWmL83wyoFDb4" id="127" name="Shape 127"/>
          <p:cNvPicPr preferRelativeResize="0"/>
          <p:nvPr/>
        </p:nvPicPr>
        <p:blipFill rotWithShape="1">
          <a:blip r:embed="rId3">
            <a:alphaModFix/>
          </a:blip>
          <a:srcRect b="7851" l="0" r="0" t="0"/>
          <a:stretch/>
        </p:blipFill>
        <p:spPr>
          <a:xfrm>
            <a:off x="2485500" y="148162"/>
            <a:ext cx="5124149" cy="4847174"/>
          </a:xfrm>
          <a:prstGeom prst="rect">
            <a:avLst/>
          </a:prstGeom>
          <a:noFill/>
          <a:ln>
            <a:noFill/>
          </a:ln>
        </p:spPr>
      </p:pic>
      <p:sp>
        <p:nvSpPr>
          <p:cNvPr id="128" name="Shape 128"/>
          <p:cNvSpPr txBox="1"/>
          <p:nvPr/>
        </p:nvSpPr>
        <p:spPr>
          <a:xfrm>
            <a:off x="-1739475" y="148150"/>
            <a:ext cx="4064100" cy="474000"/>
          </a:xfrm>
          <a:prstGeom prst="rect">
            <a:avLst/>
          </a:prstGeom>
          <a:noFill/>
          <a:ln>
            <a:noFill/>
          </a:ln>
        </p:spPr>
        <p:txBody>
          <a:bodyPr anchorCtr="0" anchor="t" bIns="91425" lIns="91425" rIns="91425" tIns="91425">
            <a:noAutofit/>
          </a:bodyPr>
          <a:lstStyle/>
          <a:p>
            <a:pPr lvl="0" algn="r">
              <a:spcBef>
                <a:spcPts val="0"/>
              </a:spcBef>
              <a:buNone/>
            </a:pPr>
            <a:r>
              <a:rPr b="1" lang="en" sz="3000">
                <a:solidFill>
                  <a:srgbClr val="FF9900"/>
                </a:solidFill>
                <a:latin typeface="Roboto Slab"/>
                <a:ea typeface="Roboto Slab"/>
                <a:cs typeface="Roboto Slab"/>
                <a:sym typeface="Roboto Slab"/>
              </a:rPr>
              <a:t>D</a:t>
            </a:r>
            <a:r>
              <a:rPr b="1" lang="en" sz="3000">
                <a:solidFill>
                  <a:schemeClr val="dk1"/>
                </a:solidFill>
                <a:latin typeface="Roboto Slab"/>
                <a:ea typeface="Roboto Slab"/>
                <a:cs typeface="Roboto Slab"/>
                <a:sym typeface="Roboto Slab"/>
              </a:rPr>
              <a:t>ata</a:t>
            </a:r>
            <a:r>
              <a:rPr b="1" lang="en" sz="3000">
                <a:solidFill>
                  <a:schemeClr val="dk1"/>
                </a:solidFill>
                <a:latin typeface="Roboto Slab"/>
                <a:ea typeface="Roboto Slab"/>
                <a:cs typeface="Roboto Slab"/>
                <a:sym typeface="Roboto Slab"/>
              </a:rPr>
              <a:t> </a:t>
            </a:r>
          </a:p>
          <a:p>
            <a:pPr lvl="0" algn="r">
              <a:spcBef>
                <a:spcPts val="0"/>
              </a:spcBef>
              <a:buNone/>
            </a:pPr>
            <a:r>
              <a:rPr b="1" lang="en" sz="3000">
                <a:solidFill>
                  <a:schemeClr val="dk1"/>
                </a:solidFill>
                <a:latin typeface="Roboto Slab"/>
                <a:ea typeface="Roboto Slab"/>
                <a:cs typeface="Roboto Slab"/>
                <a:sym typeface="Roboto Slab"/>
              </a:rPr>
              <a:t>and </a:t>
            </a:r>
          </a:p>
          <a:p>
            <a:pPr lvl="0" algn="r">
              <a:spcBef>
                <a:spcPts val="0"/>
              </a:spcBef>
              <a:buNone/>
            </a:pPr>
            <a:r>
              <a:rPr b="1" lang="en" sz="3000">
                <a:solidFill>
                  <a:srgbClr val="00C600"/>
                </a:solidFill>
                <a:latin typeface="Roboto Slab"/>
                <a:ea typeface="Roboto Slab"/>
                <a:cs typeface="Roboto Slab"/>
                <a:sym typeface="Roboto Slab"/>
              </a:rPr>
              <a:t>P</a:t>
            </a:r>
            <a:r>
              <a:rPr b="1" lang="en" sz="3000">
                <a:solidFill>
                  <a:schemeClr val="dk1"/>
                </a:solidFill>
                <a:latin typeface="Roboto Slab"/>
                <a:ea typeface="Roboto Slab"/>
                <a:cs typeface="Roboto Slab"/>
                <a:sym typeface="Roboto Slab"/>
              </a:rPr>
              <a:t>ower </a:t>
            </a:r>
          </a:p>
          <a:p>
            <a:pPr lvl="0" algn="r">
              <a:spcBef>
                <a:spcPts val="0"/>
              </a:spcBef>
              <a:buNone/>
            </a:pPr>
            <a:r>
              <a:rPr b="1" lang="en" sz="3000">
                <a:solidFill>
                  <a:schemeClr val="dk1"/>
                </a:solidFill>
                <a:latin typeface="Roboto Slab"/>
                <a:ea typeface="Roboto Slab"/>
                <a:cs typeface="Roboto Slab"/>
                <a:sym typeface="Roboto Slab"/>
              </a:rPr>
              <a:t>Flow</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404175" y="296725"/>
            <a:ext cx="5998800" cy="598800"/>
          </a:xfrm>
          <a:prstGeom prst="rect">
            <a:avLst/>
          </a:prstGeom>
        </p:spPr>
        <p:txBody>
          <a:bodyPr anchorCtr="0" anchor="ctr" bIns="91425" lIns="91425" rIns="91425" tIns="91425">
            <a:noAutofit/>
          </a:bodyPr>
          <a:lstStyle/>
          <a:p>
            <a:pPr lvl="0">
              <a:spcBef>
                <a:spcPts val="0"/>
              </a:spcBef>
              <a:buNone/>
            </a:pPr>
            <a:r>
              <a:rPr lang="en"/>
              <a:t>Responsibilities</a:t>
            </a:r>
          </a:p>
        </p:txBody>
      </p:sp>
      <p:graphicFrame>
        <p:nvGraphicFramePr>
          <p:cNvPr id="134" name="Shape 134"/>
          <p:cNvGraphicFramePr/>
          <p:nvPr/>
        </p:nvGraphicFramePr>
        <p:xfrm>
          <a:off x="952500" y="933450"/>
          <a:ext cx="3000000" cy="3000000"/>
        </p:xfrm>
        <a:graphic>
          <a:graphicData uri="http://schemas.openxmlformats.org/drawingml/2006/table">
            <a:tbl>
              <a:tblPr>
                <a:noFill/>
                <a:tableStyleId>{AE81799F-2BE6-4AF0-A337-5B4551B13A5B}</a:tableStyleId>
              </a:tblPr>
              <a:tblGrid>
                <a:gridCol w="1645350"/>
                <a:gridCol w="1250250"/>
                <a:gridCol w="1447800"/>
                <a:gridCol w="1447800"/>
                <a:gridCol w="1447800"/>
              </a:tblGrid>
              <a:tr h="381000">
                <a:tc>
                  <a:txBody>
                    <a:bodyPr>
                      <a:noAutofit/>
                    </a:bodyPr>
                    <a:lstStyle/>
                    <a:p>
                      <a:pPr lvl="0" algn="ctr">
                        <a:spcBef>
                          <a:spcPts val="0"/>
                        </a:spcBef>
                        <a:buNone/>
                      </a:pPr>
                      <a:r>
                        <a:rPr lang="en">
                          <a:solidFill>
                            <a:srgbClr val="FFFFFF"/>
                          </a:solidFill>
                        </a:rPr>
                        <a:t>Responsibility</a:t>
                      </a:r>
                    </a:p>
                  </a:txBody>
                  <a:tcPr marT="91425" marB="91425" marR="91425" marL="91425" anchor="ctr">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solidFill>
                      <a:srgbClr val="1C4587"/>
                    </a:solidFill>
                  </a:tcPr>
                </a:tc>
                <a:tc>
                  <a:txBody>
                    <a:bodyPr>
                      <a:noAutofit/>
                    </a:bodyPr>
                    <a:lstStyle/>
                    <a:p>
                      <a:pPr lvl="0" algn="ctr">
                        <a:spcBef>
                          <a:spcPts val="0"/>
                        </a:spcBef>
                        <a:buNone/>
                      </a:pPr>
                      <a:r>
                        <a:rPr lang="en">
                          <a:solidFill>
                            <a:srgbClr val="FFFFFF"/>
                          </a:solidFill>
                        </a:rPr>
                        <a:t>Stephen Esposito</a:t>
                      </a:r>
                    </a:p>
                  </a:txBody>
                  <a:tcPr marT="91425" marB="91425" marR="91425" marL="91425" anchor="ctr">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solidFill>
                      <a:srgbClr val="1C4587"/>
                    </a:solidFill>
                  </a:tcPr>
                </a:tc>
                <a:tc>
                  <a:txBody>
                    <a:bodyPr>
                      <a:noAutofit/>
                    </a:bodyPr>
                    <a:lstStyle/>
                    <a:p>
                      <a:pPr lvl="0" algn="ctr">
                        <a:spcBef>
                          <a:spcPts val="0"/>
                        </a:spcBef>
                        <a:buNone/>
                      </a:pPr>
                      <a:r>
                        <a:rPr lang="en">
                          <a:solidFill>
                            <a:srgbClr val="FFFFFF"/>
                          </a:solidFill>
                        </a:rPr>
                        <a:t>Michael Gonzalez</a:t>
                      </a:r>
                    </a:p>
                  </a:txBody>
                  <a:tcPr marT="91425" marB="91425" marR="91425" marL="91425" anchor="ctr">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solidFill>
                      <a:srgbClr val="1C4587"/>
                    </a:solidFill>
                  </a:tcPr>
                </a:tc>
                <a:tc>
                  <a:txBody>
                    <a:bodyPr>
                      <a:noAutofit/>
                    </a:bodyPr>
                    <a:lstStyle/>
                    <a:p>
                      <a:pPr lvl="0" algn="ctr">
                        <a:spcBef>
                          <a:spcPts val="0"/>
                        </a:spcBef>
                        <a:buNone/>
                      </a:pPr>
                      <a:r>
                        <a:rPr lang="en">
                          <a:solidFill>
                            <a:srgbClr val="FFFFFF"/>
                          </a:solidFill>
                        </a:rPr>
                        <a:t>Chelsea Greene</a:t>
                      </a:r>
                    </a:p>
                  </a:txBody>
                  <a:tcPr marT="91425" marB="91425" marR="91425" marL="91425" anchor="ctr">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Megan </a:t>
                      </a:r>
                    </a:p>
                    <a:p>
                      <a:pPr lvl="0" algn="ctr">
                        <a:spcBef>
                          <a:spcPts val="0"/>
                        </a:spcBef>
                        <a:buNone/>
                      </a:pPr>
                      <a:r>
                        <a:rPr lang="en">
                          <a:solidFill>
                            <a:srgbClr val="FFFFFF"/>
                          </a:solidFill>
                        </a:rPr>
                        <a:t>Melvin</a:t>
                      </a:r>
                    </a:p>
                  </a:txBody>
                  <a:tcPr marT="91425" marB="91425" marR="91425" marL="91425" anchor="ctr">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solidFill>
                      <a:srgbClr val="1C4587"/>
                    </a:solidFill>
                  </a:tcPr>
                </a:tc>
              </a:tr>
              <a:tr h="381000">
                <a:tc>
                  <a:txBody>
                    <a:bodyPr>
                      <a:noAutofit/>
                    </a:bodyPr>
                    <a:lstStyle/>
                    <a:p>
                      <a:pPr lvl="0" rtl="0" algn="ctr">
                        <a:spcBef>
                          <a:spcPts val="0"/>
                        </a:spcBef>
                        <a:buNone/>
                      </a:pPr>
                      <a:r>
                        <a:rPr lang="en">
                          <a:solidFill>
                            <a:srgbClr val="FFFFFF"/>
                          </a:solidFill>
                        </a:rPr>
                        <a:t>Physical Design</a:t>
                      </a:r>
                    </a:p>
                  </a:txBody>
                  <a:tcPr marT="91425" marB="91425" marR="91425" marL="91425">
                    <a:lnT cap="flat" cmpd="sng" w="28575">
                      <a:solidFill>
                        <a:srgbClr val="9E9E9E"/>
                      </a:solidFill>
                      <a:prstDash val="solid"/>
                      <a:round/>
                      <a:headEnd len="med" w="med" type="none"/>
                      <a:tailEnd len="med" w="med" type="none"/>
                    </a:lnT>
                    <a:solidFill>
                      <a:srgbClr val="1C4587"/>
                    </a:solidFill>
                  </a:tcPr>
                </a:tc>
                <a:tc>
                  <a:txBody>
                    <a:bodyPr>
                      <a:noAutofit/>
                    </a:bodyPr>
                    <a:lstStyle/>
                    <a:p>
                      <a:pPr lvl="0" rtl="0" algn="ctr">
                        <a:spcBef>
                          <a:spcPts val="0"/>
                        </a:spcBef>
                        <a:buNone/>
                      </a:pPr>
                      <a:r>
                        <a:t/>
                      </a:r>
                      <a:endParaRPr>
                        <a:solidFill>
                          <a:srgbClr val="FFFFFF"/>
                        </a:solidFill>
                      </a:endParaRPr>
                    </a:p>
                  </a:txBody>
                  <a:tcPr marT="91425" marB="91425" marR="91425" marL="91425">
                    <a:lnT cap="flat" cmpd="sng" w="28575">
                      <a:solidFill>
                        <a:srgbClr val="9E9E9E"/>
                      </a:solidFill>
                      <a:prstDash val="solid"/>
                      <a:round/>
                      <a:headEnd len="med" w="med" type="none"/>
                      <a:tailEnd len="med" w="med" type="none"/>
                    </a:lnT>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lnT cap="flat" cmpd="sng" w="28575">
                      <a:solidFill>
                        <a:srgbClr val="9E9E9E"/>
                      </a:solidFill>
                      <a:prstDash val="solid"/>
                      <a:round/>
                      <a:headEnd len="med" w="med" type="none"/>
                      <a:tailEnd len="med" w="med" type="none"/>
                    </a:lnT>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lnT cap="flat" cmpd="sng" w="28575">
                      <a:solidFill>
                        <a:srgbClr val="9E9E9E"/>
                      </a:solidFill>
                      <a:prstDash val="solid"/>
                      <a:round/>
                      <a:headEnd len="med" w="med" type="none"/>
                      <a:tailEnd len="med" w="med" type="none"/>
                    </a:lnT>
                    <a:solidFill>
                      <a:schemeClr val="dk2"/>
                    </a:solidFill>
                  </a:tcPr>
                </a:tc>
                <a:tc>
                  <a:txBody>
                    <a:bodyPr>
                      <a:noAutofit/>
                    </a:bodyPr>
                    <a:lstStyle/>
                    <a:p>
                      <a:pPr lvl="0" rtl="0" algn="ctr">
                        <a:spcBef>
                          <a:spcPts val="0"/>
                        </a:spcBef>
                        <a:buNone/>
                      </a:pPr>
                      <a:r>
                        <a:rPr lang="en">
                          <a:solidFill>
                            <a:srgbClr val="FFFFFF"/>
                          </a:solidFill>
                        </a:rPr>
                        <a:t>Secondary</a:t>
                      </a:r>
                    </a:p>
                  </a:txBody>
                  <a:tcPr marT="91425" marB="91425" marR="91425" marL="91425">
                    <a:lnT cap="flat" cmpd="sng" w="28575">
                      <a:solidFill>
                        <a:srgbClr val="9E9E9E"/>
                      </a:solidFill>
                      <a:prstDash val="solid"/>
                      <a:round/>
                      <a:headEnd len="med" w="med" type="none"/>
                      <a:tailEnd len="med" w="med" type="none"/>
                    </a:lnT>
                    <a:solidFill>
                      <a:schemeClr val="dk2"/>
                    </a:solidFill>
                  </a:tcPr>
                </a:tc>
              </a:tr>
              <a:tr h="381000">
                <a:tc>
                  <a:txBody>
                    <a:bodyPr>
                      <a:noAutofit/>
                    </a:bodyPr>
                    <a:lstStyle/>
                    <a:p>
                      <a:pPr lvl="0" rtl="0" algn="ctr">
                        <a:spcBef>
                          <a:spcPts val="0"/>
                        </a:spcBef>
                        <a:buNone/>
                      </a:pPr>
                      <a:r>
                        <a:rPr lang="en">
                          <a:solidFill>
                            <a:srgbClr val="FFFFFF"/>
                          </a:solidFill>
                        </a:rPr>
                        <a:t>Probe PCB</a:t>
                      </a:r>
                    </a:p>
                  </a:txBody>
                  <a:tcPr marT="91425" marB="91425" marR="91425" marL="91425">
                    <a:solidFill>
                      <a:srgbClr val="1C4587"/>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r>
              <a:tr h="381000">
                <a:tc>
                  <a:txBody>
                    <a:bodyPr>
                      <a:noAutofit/>
                    </a:bodyPr>
                    <a:lstStyle/>
                    <a:p>
                      <a:pPr lvl="0" rtl="0" algn="ctr">
                        <a:spcBef>
                          <a:spcPts val="0"/>
                        </a:spcBef>
                        <a:buNone/>
                      </a:pPr>
                      <a:r>
                        <a:rPr lang="en">
                          <a:solidFill>
                            <a:srgbClr val="FFFFFF"/>
                          </a:solidFill>
                        </a:rPr>
                        <a:t>Power PCB</a:t>
                      </a:r>
                    </a:p>
                  </a:txBody>
                  <a:tcPr marT="91425" marB="91425" marR="91425" marL="91425">
                    <a:solidFill>
                      <a:srgbClr val="1C4587"/>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Secondary</a:t>
                      </a: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r>
              <a:tr h="381000">
                <a:tc>
                  <a:txBody>
                    <a:bodyPr>
                      <a:noAutofit/>
                    </a:bodyPr>
                    <a:lstStyle/>
                    <a:p>
                      <a:pPr lvl="0" rtl="0" algn="ctr">
                        <a:spcBef>
                          <a:spcPts val="0"/>
                        </a:spcBef>
                        <a:buNone/>
                      </a:pPr>
                      <a:r>
                        <a:rPr lang="en">
                          <a:solidFill>
                            <a:srgbClr val="FFFFFF"/>
                          </a:solidFill>
                        </a:rPr>
                        <a:t>Data Analysis</a:t>
                      </a:r>
                    </a:p>
                  </a:txBody>
                  <a:tcPr marT="91425" marB="91425" marR="91425" marL="91425">
                    <a:solidFill>
                      <a:srgbClr val="1C4587"/>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Secondary</a:t>
                      </a:r>
                    </a:p>
                  </a:txBody>
                  <a:tcPr marT="91425" marB="91425" marR="91425" marL="91425">
                    <a:solidFill>
                      <a:schemeClr val="dk2"/>
                    </a:solidFill>
                  </a:tcPr>
                </a:tc>
              </a:tr>
              <a:tr h="381000">
                <a:tc>
                  <a:txBody>
                    <a:bodyPr>
                      <a:noAutofit/>
                    </a:bodyPr>
                    <a:lstStyle/>
                    <a:p>
                      <a:pPr lvl="0" rtl="0" algn="ctr">
                        <a:spcBef>
                          <a:spcPts val="0"/>
                        </a:spcBef>
                        <a:buNone/>
                      </a:pPr>
                      <a:r>
                        <a:rPr lang="en">
                          <a:solidFill>
                            <a:srgbClr val="FFFFFF"/>
                          </a:solidFill>
                        </a:rPr>
                        <a:t>User Interface</a:t>
                      </a:r>
                    </a:p>
                  </a:txBody>
                  <a:tcPr marT="91425" marB="91425" marR="91425" marL="91425">
                    <a:solidFill>
                      <a:srgbClr val="1C4587"/>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Secondary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r>
              <a:tr h="381000">
                <a:tc>
                  <a:txBody>
                    <a:bodyPr>
                      <a:noAutofit/>
                    </a:bodyPr>
                    <a:lstStyle/>
                    <a:p>
                      <a:pPr lvl="0" rtl="0" algn="ctr">
                        <a:spcBef>
                          <a:spcPts val="0"/>
                        </a:spcBef>
                        <a:buNone/>
                      </a:pPr>
                      <a:r>
                        <a:rPr lang="en">
                          <a:solidFill>
                            <a:srgbClr val="FFFFFF"/>
                          </a:solidFill>
                        </a:rPr>
                        <a:t>Optics</a:t>
                      </a:r>
                    </a:p>
                  </a:txBody>
                  <a:tcPr marT="91425" marB="91425" marR="91425" marL="91425">
                    <a:solidFill>
                      <a:srgbClr val="1C4587"/>
                    </a:solidFill>
                  </a:tcPr>
                </a:tc>
                <a:tc>
                  <a:txBody>
                    <a:bodyPr>
                      <a:noAutofit/>
                    </a:bodyPr>
                    <a:lstStyle/>
                    <a:p>
                      <a:pPr lvl="0" rtl="0" algn="ctr">
                        <a:spcBef>
                          <a:spcPts val="0"/>
                        </a:spcBef>
                        <a:buNone/>
                      </a:pPr>
                      <a:r>
                        <a:rPr lang="en">
                          <a:solidFill>
                            <a:srgbClr val="FFFFFF"/>
                          </a:solidFill>
                        </a:rPr>
                        <a:t>Secondary</a:t>
                      </a: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r>
              <a:tr h="381000">
                <a:tc>
                  <a:txBody>
                    <a:bodyPr>
                      <a:noAutofit/>
                    </a:bodyPr>
                    <a:lstStyle/>
                    <a:p>
                      <a:pPr lvl="0" rtl="0" algn="ctr">
                        <a:spcBef>
                          <a:spcPts val="0"/>
                        </a:spcBef>
                        <a:buNone/>
                      </a:pPr>
                      <a:r>
                        <a:rPr lang="en">
                          <a:solidFill>
                            <a:srgbClr val="FFFFFF"/>
                          </a:solidFill>
                        </a:rPr>
                        <a:t>Laser Safety</a:t>
                      </a:r>
                    </a:p>
                  </a:txBody>
                  <a:tcPr marT="91425" marB="91425" marR="91425" marL="91425">
                    <a:solidFill>
                      <a:srgbClr val="1C4587"/>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t/>
                      </a:r>
                      <a:endParaRPr>
                        <a:solidFill>
                          <a:srgbClr val="FFFFFF"/>
                        </a:solidFill>
                      </a:endParaRP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Secondary</a:t>
                      </a:r>
                    </a:p>
                  </a:txBody>
                  <a:tcPr marT="91425" marB="91425" marR="91425" marL="91425">
                    <a:solidFill>
                      <a:schemeClr val="dk2"/>
                    </a:solidFill>
                  </a:tcPr>
                </a:tc>
                <a:tc>
                  <a:txBody>
                    <a:bodyPr>
                      <a:noAutofit/>
                    </a:bodyPr>
                    <a:lstStyle/>
                    <a:p>
                      <a:pPr lvl="0" rtl="0" algn="ctr">
                        <a:spcBef>
                          <a:spcPts val="0"/>
                        </a:spcBef>
                        <a:buNone/>
                      </a:pPr>
                      <a:r>
                        <a:rPr lang="en">
                          <a:solidFill>
                            <a:srgbClr val="FFFFFF"/>
                          </a:solidFill>
                        </a:rPr>
                        <a:t>Primary</a:t>
                      </a:r>
                    </a:p>
                  </a:txBody>
                  <a:tcPr marT="91425" marB="91425" marR="91425" marL="91425">
                    <a:solidFill>
                      <a:schemeClr val="dk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nvSpPr>
        <p:spPr>
          <a:xfrm>
            <a:off x="2123700" y="719675"/>
            <a:ext cx="4896600" cy="691500"/>
          </a:xfrm>
          <a:prstGeom prst="rect">
            <a:avLst/>
          </a:prstGeom>
          <a:noFill/>
          <a:ln>
            <a:noFill/>
          </a:ln>
        </p:spPr>
        <p:txBody>
          <a:bodyPr anchorCtr="0" anchor="t" bIns="91425" lIns="91425" rIns="91425" tIns="91425">
            <a:noAutofit/>
          </a:bodyPr>
          <a:lstStyle/>
          <a:p>
            <a:pPr lvl="0" algn="ctr">
              <a:spcBef>
                <a:spcPts val="0"/>
              </a:spcBef>
              <a:buNone/>
            </a:pPr>
            <a:r>
              <a:rPr b="1" lang="en" sz="3000">
                <a:solidFill>
                  <a:schemeClr val="dk1"/>
                </a:solidFill>
                <a:latin typeface="Roboto Slab"/>
                <a:ea typeface="Roboto Slab"/>
                <a:cs typeface="Roboto Slab"/>
                <a:sym typeface="Roboto Slab"/>
              </a:rPr>
              <a:t>Overall Systemic View</a:t>
            </a:r>
          </a:p>
        </p:txBody>
      </p:sp>
      <p:pic>
        <p:nvPicPr>
          <p:cNvPr id="140" name="Shape 140"/>
          <p:cNvPicPr preferRelativeResize="0"/>
          <p:nvPr/>
        </p:nvPicPr>
        <p:blipFill>
          <a:blip r:embed="rId3">
            <a:alphaModFix/>
          </a:blip>
          <a:stretch>
            <a:fillRect/>
          </a:stretch>
        </p:blipFill>
        <p:spPr>
          <a:xfrm>
            <a:off x="772625" y="1551775"/>
            <a:ext cx="7598749" cy="268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Safety</a:t>
            </a:r>
          </a:p>
        </p:txBody>
      </p:sp>
      <p:sp>
        <p:nvSpPr>
          <p:cNvPr id="146" name="Shape 146"/>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0" lvl="0" marL="0">
              <a:spcBef>
                <a:spcPts val="0"/>
              </a:spcBef>
              <a:buNone/>
            </a:pPr>
            <a:r>
              <a:rPr lang="en"/>
              <a:t>Personal Protective Equipment (PPE):	Laser safety glasses</a:t>
            </a:r>
          </a:p>
          <a:p>
            <a:pPr indent="0" lvl="0" marL="1371600" rtl="0">
              <a:lnSpc>
                <a:spcPct val="100000"/>
              </a:lnSpc>
              <a:spcBef>
                <a:spcPts val="0"/>
              </a:spcBef>
              <a:buNone/>
            </a:pPr>
            <a:r>
              <a:rPr lang="en"/>
              <a:t>      Engineering controls:	Protective housing</a:t>
            </a:r>
          </a:p>
          <a:p>
            <a:pPr lvl="0" rtl="0">
              <a:lnSpc>
                <a:spcPct val="100000"/>
              </a:lnSpc>
              <a:spcBef>
                <a:spcPts val="0"/>
              </a:spcBef>
              <a:buNone/>
            </a:pPr>
            <a:r>
              <a:rPr lang="en"/>
              <a:t>									Laser activation warning</a:t>
            </a:r>
          </a:p>
          <a:p>
            <a:pPr indent="457200" lvl="0" marL="3657600" rtl="0">
              <a:lnSpc>
                <a:spcPct val="100000"/>
              </a:lnSpc>
              <a:spcBef>
                <a:spcPts val="0"/>
              </a:spcBef>
              <a:buNone/>
            </a:pPr>
            <a:r>
              <a:rPr lang="en"/>
              <a:t>Output power controlled</a:t>
            </a:r>
          </a:p>
          <a:p>
            <a:pPr indent="0" lvl="0" marL="0" rtl="0">
              <a:lnSpc>
                <a:spcPct val="100000"/>
              </a:lnSpc>
              <a:spcBef>
                <a:spcPts val="0"/>
              </a:spcBef>
              <a:buNone/>
            </a:pPr>
            <a:r>
              <a:rPr lang="en"/>
              <a:t>Administrative &amp; Procedural controls:	Proper labelling </a:t>
            </a:r>
          </a:p>
          <a:p>
            <a:pPr indent="0" lvl="0" marL="0" rtl="0">
              <a:lnSpc>
                <a:spcPct val="100000"/>
              </a:lnSpc>
              <a:spcBef>
                <a:spcPts val="0"/>
              </a:spcBef>
              <a:buNone/>
            </a:pPr>
            <a:r>
              <a:rPr lang="en"/>
              <a:t>									Product user manual</a:t>
            </a:r>
          </a:p>
          <a:p>
            <a:pPr lvl="0">
              <a:lnSpc>
                <a:spcPct val="100000"/>
              </a:lnSpc>
              <a:spcBef>
                <a:spcPts val="0"/>
              </a:spcBef>
              <a:buNone/>
            </a:pPr>
            <a:r>
              <a:rPr lang="en"/>
              <a:t>					</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Main Body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Encasing Design and Structure</a:t>
            </a:r>
          </a:p>
        </p:txBody>
      </p:sp>
      <p:sp>
        <p:nvSpPr>
          <p:cNvPr id="157" name="Shape 157"/>
          <p:cNvSpPr txBox="1"/>
          <p:nvPr>
            <p:ph idx="1" type="body"/>
          </p:nvPr>
        </p:nvSpPr>
        <p:spPr>
          <a:xfrm>
            <a:off x="387900" y="1518049"/>
            <a:ext cx="8368200" cy="3078900"/>
          </a:xfrm>
          <a:prstGeom prst="rect">
            <a:avLst/>
          </a:prstGeom>
        </p:spPr>
        <p:txBody>
          <a:bodyPr anchorCtr="0" anchor="t" bIns="91425" lIns="91425" rIns="91425" tIns="91425">
            <a:noAutofit/>
          </a:bodyPr>
          <a:lstStyle/>
          <a:p>
            <a:pPr lvl="0" rtl="0">
              <a:spcBef>
                <a:spcPts val="0"/>
              </a:spcBef>
              <a:buNone/>
            </a:pPr>
            <a:r>
              <a:t/>
            </a:r>
            <a:endParaRPr/>
          </a:p>
          <a:p>
            <a:pPr lvl="0">
              <a:spcBef>
                <a:spcPts val="0"/>
              </a:spcBef>
              <a:buNone/>
            </a:pPr>
            <a:r>
              <a:t/>
            </a:r>
            <a:endParaRPr/>
          </a:p>
        </p:txBody>
      </p:sp>
      <p:pic>
        <p:nvPicPr>
          <p:cNvPr id="158" name="Shape 158"/>
          <p:cNvPicPr preferRelativeResize="0"/>
          <p:nvPr/>
        </p:nvPicPr>
        <p:blipFill>
          <a:blip r:embed="rId3">
            <a:alphaModFix/>
          </a:blip>
          <a:stretch>
            <a:fillRect/>
          </a:stretch>
        </p:blipFill>
        <p:spPr>
          <a:xfrm>
            <a:off x="445074" y="1714399"/>
            <a:ext cx="3986400" cy="2276024"/>
          </a:xfrm>
          <a:prstGeom prst="rect">
            <a:avLst/>
          </a:prstGeom>
          <a:noFill/>
          <a:ln>
            <a:noFill/>
          </a:ln>
        </p:spPr>
      </p:pic>
      <p:pic>
        <p:nvPicPr>
          <p:cNvPr id="159" name="Shape 159"/>
          <p:cNvPicPr preferRelativeResize="0"/>
          <p:nvPr/>
        </p:nvPicPr>
        <p:blipFill>
          <a:blip r:embed="rId4">
            <a:alphaModFix/>
          </a:blip>
          <a:stretch>
            <a:fillRect/>
          </a:stretch>
        </p:blipFill>
        <p:spPr>
          <a:xfrm>
            <a:off x="4559550" y="1714399"/>
            <a:ext cx="4139373" cy="2276024"/>
          </a:xfrm>
          <a:prstGeom prst="rect">
            <a:avLst/>
          </a:prstGeom>
          <a:noFill/>
          <a:ln>
            <a:noFill/>
          </a:ln>
        </p:spPr>
      </p:pic>
      <p:sp>
        <p:nvSpPr>
          <p:cNvPr id="160" name="Shape 160"/>
          <p:cNvSpPr txBox="1"/>
          <p:nvPr/>
        </p:nvSpPr>
        <p:spPr>
          <a:xfrm>
            <a:off x="1707450" y="4064000"/>
            <a:ext cx="1227600" cy="474000"/>
          </a:xfrm>
          <a:prstGeom prst="rect">
            <a:avLst/>
          </a:prstGeom>
          <a:noFill/>
          <a:ln>
            <a:noFill/>
          </a:ln>
        </p:spPr>
        <p:txBody>
          <a:bodyPr anchorCtr="0" anchor="t" bIns="91425" lIns="91425" rIns="91425" tIns="91425">
            <a:noAutofit/>
          </a:bodyPr>
          <a:lstStyle/>
          <a:p>
            <a:pPr lvl="0" algn="ctr">
              <a:spcBef>
                <a:spcPts val="0"/>
              </a:spcBef>
              <a:buNone/>
            </a:pPr>
            <a:r>
              <a:rPr lang="en" sz="1800">
                <a:solidFill>
                  <a:schemeClr val="dk1"/>
                </a:solidFill>
                <a:latin typeface="Roboto"/>
                <a:ea typeface="Roboto"/>
                <a:cs typeface="Roboto"/>
                <a:sym typeface="Roboto"/>
              </a:rPr>
              <a:t>Top View</a:t>
            </a:r>
          </a:p>
        </p:txBody>
      </p:sp>
      <p:sp>
        <p:nvSpPr>
          <p:cNvPr id="161" name="Shape 161"/>
          <p:cNvSpPr txBox="1"/>
          <p:nvPr/>
        </p:nvSpPr>
        <p:spPr>
          <a:xfrm>
            <a:off x="6028275" y="4035775"/>
            <a:ext cx="1326300" cy="474000"/>
          </a:xfrm>
          <a:prstGeom prst="rect">
            <a:avLst/>
          </a:prstGeom>
          <a:noFill/>
          <a:ln>
            <a:noFill/>
          </a:ln>
        </p:spPr>
        <p:txBody>
          <a:bodyPr anchorCtr="0" anchor="t" bIns="91425" lIns="91425" rIns="91425" tIns="91425">
            <a:noAutofit/>
          </a:bodyPr>
          <a:lstStyle/>
          <a:p>
            <a:pPr lvl="0" algn="ctr">
              <a:spcBef>
                <a:spcPts val="0"/>
              </a:spcBef>
              <a:buNone/>
            </a:pPr>
            <a:r>
              <a:rPr lang="en" sz="1800">
                <a:solidFill>
                  <a:schemeClr val="dk1"/>
                </a:solidFill>
                <a:latin typeface="Roboto"/>
                <a:ea typeface="Roboto"/>
                <a:cs typeface="Roboto"/>
                <a:sym typeface="Roboto"/>
              </a:rPr>
              <a:t>Side View</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Shape 166"/>
          <p:cNvPicPr preferRelativeResize="0"/>
          <p:nvPr/>
        </p:nvPicPr>
        <p:blipFill>
          <a:blip r:embed="rId4">
            <a:alphaModFix/>
          </a:blip>
          <a:stretch>
            <a:fillRect/>
          </a:stretch>
        </p:blipFill>
        <p:spPr>
          <a:xfrm>
            <a:off x="1295400" y="304800"/>
            <a:ext cx="6526874" cy="4243200"/>
          </a:xfrm>
          <a:prstGeom prst="rect">
            <a:avLst/>
          </a:prstGeom>
          <a:noFill/>
          <a:ln>
            <a:noFill/>
          </a:ln>
        </p:spPr>
      </p:pic>
      <p:sp>
        <p:nvSpPr>
          <p:cNvPr id="167" name="Shape 167"/>
          <p:cNvSpPr txBox="1"/>
          <p:nvPr/>
        </p:nvSpPr>
        <p:spPr>
          <a:xfrm>
            <a:off x="3752550" y="4595300"/>
            <a:ext cx="1638900" cy="474000"/>
          </a:xfrm>
          <a:prstGeom prst="rect">
            <a:avLst/>
          </a:prstGeom>
          <a:noFill/>
          <a:ln>
            <a:noFill/>
          </a:ln>
        </p:spPr>
        <p:txBody>
          <a:bodyPr anchorCtr="0" anchor="t" bIns="91425" lIns="91425" rIns="91425" tIns="91425">
            <a:noAutofit/>
          </a:bodyPr>
          <a:lstStyle/>
          <a:p>
            <a:pPr lvl="0" rtl="0" algn="ctr">
              <a:spcBef>
                <a:spcPts val="0"/>
              </a:spcBef>
              <a:buNone/>
            </a:pPr>
            <a:r>
              <a:rPr lang="en" sz="1800">
                <a:solidFill>
                  <a:schemeClr val="dk1"/>
                </a:solidFill>
                <a:latin typeface="Roboto"/>
                <a:ea typeface="Roboto"/>
                <a:cs typeface="Roboto"/>
                <a:sym typeface="Roboto"/>
              </a:rPr>
              <a:t>Interior</a:t>
            </a:r>
            <a:r>
              <a:rPr lang="en" sz="1800">
                <a:solidFill>
                  <a:schemeClr val="dk1"/>
                </a:solidFill>
                <a:latin typeface="Roboto"/>
                <a:ea typeface="Roboto"/>
                <a:cs typeface="Roboto"/>
                <a:sym typeface="Roboto"/>
              </a:rPr>
              <a:t> View</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Power Control</a:t>
            </a:r>
          </a:p>
        </p:txBody>
      </p:sp>
      <p:graphicFrame>
        <p:nvGraphicFramePr>
          <p:cNvPr id="173" name="Shape 173"/>
          <p:cNvGraphicFramePr/>
          <p:nvPr/>
        </p:nvGraphicFramePr>
        <p:xfrm>
          <a:off x="4186375" y="1555212"/>
          <a:ext cx="3000000" cy="3000000"/>
        </p:xfrm>
        <a:graphic>
          <a:graphicData uri="http://schemas.openxmlformats.org/drawingml/2006/table">
            <a:tbl>
              <a:tblPr>
                <a:noFill/>
                <a:tableStyleId>{B69338E2-9573-45A7-9913-F0490069710E}</a:tableStyleId>
              </a:tblPr>
              <a:tblGrid>
                <a:gridCol w="2411950"/>
                <a:gridCol w="2282400"/>
              </a:tblGrid>
              <a:tr h="633325">
                <a:tc>
                  <a:txBody>
                    <a:bodyPr>
                      <a:noAutofit/>
                    </a:bodyPr>
                    <a:lstStyle/>
                    <a:p>
                      <a:pPr lvl="0" rtl="0" algn="ctr">
                        <a:spcBef>
                          <a:spcPts val="0"/>
                        </a:spcBef>
                        <a:buNone/>
                      </a:pPr>
                      <a:r>
                        <a:rPr lang="en">
                          <a:solidFill>
                            <a:srgbClr val="F3F3F3"/>
                          </a:solidFill>
                        </a:rPr>
                        <a:t>Part Name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3F3F3"/>
                          </a:solidFill>
                        </a:rPr>
                        <a:t>Minimum Power Required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633325">
                <a:tc>
                  <a:txBody>
                    <a:bodyPr>
                      <a:noAutofit/>
                    </a:bodyPr>
                    <a:lstStyle/>
                    <a:p>
                      <a:pPr lvl="0" rtl="0" algn="ctr">
                        <a:spcBef>
                          <a:spcPts val="0"/>
                        </a:spcBef>
                        <a:buNone/>
                      </a:pPr>
                      <a:r>
                        <a:rPr lang="en">
                          <a:solidFill>
                            <a:srgbClr val="F3F3F3"/>
                          </a:solidFill>
                        </a:rPr>
                        <a:t>Laser (785-IP-02-1208)</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3.5 W</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0300">
                <a:tc>
                  <a:txBody>
                    <a:bodyPr>
                      <a:noAutofit/>
                    </a:bodyPr>
                    <a:lstStyle/>
                    <a:p>
                      <a:pPr lvl="0" rtl="0" algn="ctr">
                        <a:spcBef>
                          <a:spcPts val="0"/>
                        </a:spcBef>
                        <a:buNone/>
                      </a:pPr>
                      <a:r>
                        <a:rPr lang="en">
                          <a:solidFill>
                            <a:srgbClr val="F3F3F3"/>
                          </a:solidFill>
                        </a:rPr>
                        <a:t>Raspberry Pi</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2.5</a:t>
                      </a:r>
                      <a:r>
                        <a:rPr lang="en">
                          <a:solidFill>
                            <a:srgbClr val="F3F3F3"/>
                          </a:solidFill>
                        </a:rPr>
                        <a:t> W</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0300">
                <a:tc>
                  <a:txBody>
                    <a:bodyPr>
                      <a:noAutofit/>
                    </a:bodyPr>
                    <a:lstStyle/>
                    <a:p>
                      <a:pPr lvl="0" rtl="0" algn="ctr">
                        <a:spcBef>
                          <a:spcPts val="0"/>
                        </a:spcBef>
                        <a:buNone/>
                      </a:pPr>
                      <a:r>
                        <a:rPr lang="en">
                          <a:solidFill>
                            <a:srgbClr val="F3F3F3"/>
                          </a:solidFill>
                        </a:rPr>
                        <a:t>Camera Module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1.75 W</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633325">
                <a:tc>
                  <a:txBody>
                    <a:bodyPr>
                      <a:noAutofit/>
                    </a:bodyPr>
                    <a:lstStyle/>
                    <a:p>
                      <a:pPr lvl="0" rtl="0" algn="ctr">
                        <a:spcBef>
                          <a:spcPts val="0"/>
                        </a:spcBef>
                        <a:buNone/>
                      </a:pPr>
                      <a:r>
                        <a:rPr lang="en">
                          <a:solidFill>
                            <a:srgbClr val="F3F3F3"/>
                          </a:solidFill>
                        </a:rPr>
                        <a:t>LEDs (Red and White)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0.036 W</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4700">
                <a:tc>
                  <a:txBody>
                    <a:bodyPr>
                      <a:noAutofit/>
                    </a:bodyPr>
                    <a:lstStyle/>
                    <a:p>
                      <a:pPr lvl="0" rtl="0" algn="ctr">
                        <a:spcBef>
                          <a:spcPts val="0"/>
                        </a:spcBef>
                        <a:buNone/>
                      </a:pPr>
                      <a:r>
                        <a:rPr lang="en">
                          <a:solidFill>
                            <a:srgbClr val="F3F3F3"/>
                          </a:solidFill>
                        </a:rPr>
                        <a:t>Spectrometer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1.25 W</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bl>
          </a:graphicData>
        </a:graphic>
      </p:graphicFrame>
      <p:pic>
        <p:nvPicPr>
          <p:cNvPr descr="PowerControlFinal.jpg" id="174" name="Shape 174"/>
          <p:cNvPicPr preferRelativeResize="0"/>
          <p:nvPr/>
        </p:nvPicPr>
        <p:blipFill>
          <a:blip r:embed="rId4">
            <a:alphaModFix/>
          </a:blip>
          <a:stretch>
            <a:fillRect/>
          </a:stretch>
        </p:blipFill>
        <p:spPr>
          <a:xfrm>
            <a:off x="104600" y="1379000"/>
            <a:ext cx="3788424" cy="322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Additional Electronics Elements</a:t>
            </a:r>
          </a:p>
        </p:txBody>
      </p:sp>
      <p:sp>
        <p:nvSpPr>
          <p:cNvPr id="180" name="Shape 18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Power to laser indicator LED</a:t>
            </a:r>
          </a:p>
          <a:p>
            <a:pPr lvl="0">
              <a:spcBef>
                <a:spcPts val="0"/>
              </a:spcBef>
              <a:buNone/>
            </a:pPr>
            <a:r>
              <a:rPr lang="en"/>
              <a:t>Safety switch</a:t>
            </a:r>
          </a:p>
          <a:p>
            <a:pPr lvl="0">
              <a:spcBef>
                <a:spcPts val="0"/>
              </a:spcBef>
              <a:buNone/>
            </a:pPr>
            <a:r>
              <a:rPr lang="en"/>
              <a:t>Screen </a:t>
            </a:r>
            <a:r>
              <a:rPr lang="en"/>
              <a:t>(in probe)</a:t>
            </a:r>
          </a:p>
          <a:p>
            <a:pPr lvl="0">
              <a:spcBef>
                <a:spcPts val="0"/>
              </a:spcBef>
              <a:buNone/>
            </a:pPr>
            <a:r>
              <a:rPr lang="en"/>
              <a:t>Camera (in probe)</a:t>
            </a:r>
          </a:p>
          <a:p>
            <a:pPr lvl="0">
              <a:spcBef>
                <a:spcPts val="0"/>
              </a:spcBef>
              <a:buNone/>
            </a:pPr>
            <a:r>
              <a:rPr lang="en"/>
              <a:t>LED beam </a:t>
            </a:r>
            <a:r>
              <a:rPr lang="en"/>
              <a:t>(in probe)</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ctrTitle"/>
          </p:nvPr>
        </p:nvSpPr>
        <p:spPr>
          <a:xfrm>
            <a:off x="1680301" y="903175"/>
            <a:ext cx="5783400" cy="1457399"/>
          </a:xfrm>
          <a:prstGeom prst="rect">
            <a:avLst/>
          </a:prstGeom>
        </p:spPr>
        <p:txBody>
          <a:bodyPr anchorCtr="0" anchor="b" bIns="91425" lIns="91425" rIns="91425" tIns="91425">
            <a:noAutofit/>
          </a:bodyPr>
          <a:lstStyle/>
          <a:p>
            <a:pPr lvl="0" rtl="0">
              <a:spcBef>
                <a:spcPts val="0"/>
              </a:spcBef>
              <a:buNone/>
            </a:pPr>
            <a:r>
              <a:rPr lang="en" sz="3000"/>
              <a:t>Live Action Safe Examination Raman Spectrometer - L.A.S.E.R.S.</a:t>
            </a:r>
          </a:p>
        </p:txBody>
      </p:sp>
      <p:sp>
        <p:nvSpPr>
          <p:cNvPr id="70" name="Shape 70"/>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Advising from Dr. Kyu Young Han </a:t>
            </a:r>
          </a:p>
          <a:p>
            <a:pPr lvl="0">
              <a:spcBef>
                <a:spcPts val="0"/>
              </a:spcBef>
              <a:buNone/>
            </a:pPr>
            <a:r>
              <a:rPr lang="en"/>
              <a:t>&amp; Dr. Peter J. Delfyett</a:t>
            </a:r>
            <a:br>
              <a:rPr lang="en"/>
            </a:br>
            <a:r>
              <a:rPr lang="en"/>
              <a:t>Sponsored by Ocean Optics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883062" y="191425"/>
            <a:ext cx="7377875" cy="476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883062" y="191425"/>
            <a:ext cx="7377875" cy="4760650"/>
          </a:xfrm>
          <a:prstGeom prst="rect">
            <a:avLst/>
          </a:prstGeom>
          <a:noFill/>
          <a:ln>
            <a:noFill/>
          </a:ln>
        </p:spPr>
      </p:pic>
      <p:sp>
        <p:nvSpPr>
          <p:cNvPr id="191" name="Shape 191"/>
          <p:cNvSpPr/>
          <p:nvPr/>
        </p:nvSpPr>
        <p:spPr>
          <a:xfrm>
            <a:off x="1118150" y="236050"/>
            <a:ext cx="4833000" cy="16647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883062" y="191425"/>
            <a:ext cx="7377875" cy="4760650"/>
          </a:xfrm>
          <a:prstGeom prst="rect">
            <a:avLst/>
          </a:prstGeom>
          <a:noFill/>
          <a:ln>
            <a:noFill/>
          </a:ln>
        </p:spPr>
      </p:pic>
      <p:sp>
        <p:nvSpPr>
          <p:cNvPr id="197" name="Shape 197"/>
          <p:cNvSpPr/>
          <p:nvPr/>
        </p:nvSpPr>
        <p:spPr>
          <a:xfrm>
            <a:off x="2758100" y="1900850"/>
            <a:ext cx="5292600" cy="21618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descr="Screen Shot 2017-06-12 at 9.43.55 AM.png" id="202" name="Shape 202"/>
          <p:cNvPicPr preferRelativeResize="0"/>
          <p:nvPr/>
        </p:nvPicPr>
        <p:blipFill>
          <a:blip r:embed="rId3">
            <a:alphaModFix/>
          </a:blip>
          <a:stretch>
            <a:fillRect/>
          </a:stretch>
        </p:blipFill>
        <p:spPr>
          <a:xfrm>
            <a:off x="0" y="0"/>
            <a:ext cx="4428351" cy="3577075"/>
          </a:xfrm>
          <a:prstGeom prst="rect">
            <a:avLst/>
          </a:prstGeom>
          <a:noFill/>
          <a:ln>
            <a:noFill/>
          </a:ln>
        </p:spPr>
      </p:pic>
      <p:pic>
        <p:nvPicPr>
          <p:cNvPr descr="Screen Shot 2017-06-12 at 9.42.56 AM.png" id="203" name="Shape 203"/>
          <p:cNvPicPr preferRelativeResize="0"/>
          <p:nvPr/>
        </p:nvPicPr>
        <p:blipFill>
          <a:blip r:embed="rId4">
            <a:alphaModFix/>
          </a:blip>
          <a:stretch>
            <a:fillRect/>
          </a:stretch>
        </p:blipFill>
        <p:spPr>
          <a:xfrm>
            <a:off x="-500700" y="1205951"/>
            <a:ext cx="9644699" cy="3937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Laser</a:t>
            </a:r>
          </a:p>
        </p:txBody>
      </p:sp>
      <p:sp>
        <p:nvSpPr>
          <p:cNvPr id="209" name="Shape 209"/>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High-Power &gt; 350 mW</a:t>
            </a:r>
          </a:p>
          <a:p>
            <a:pPr lvl="0">
              <a:spcBef>
                <a:spcPts val="0"/>
              </a:spcBef>
              <a:buNone/>
            </a:pPr>
            <a:r>
              <a:rPr lang="en"/>
              <a:t>Spectrum-Stabilized </a:t>
            </a:r>
          </a:p>
          <a:p>
            <a:pPr lvl="0">
              <a:spcBef>
                <a:spcPts val="0"/>
              </a:spcBef>
              <a:buNone/>
            </a:pPr>
            <a:r>
              <a:rPr lang="en"/>
              <a:t>Near-infrared 785 nm excitation wavelength</a:t>
            </a:r>
          </a:p>
          <a:p>
            <a:pPr lvl="0">
              <a:spcBef>
                <a:spcPts val="0"/>
              </a:spcBef>
              <a:buNone/>
            </a:pPr>
            <a:r>
              <a:rPr lang="en"/>
              <a:t>Class IIIb (Class I if enclosed)</a:t>
            </a:r>
          </a:p>
          <a:p>
            <a:pPr lvl="0">
              <a:spcBef>
                <a:spcPts val="0"/>
              </a:spcBef>
              <a:buNone/>
            </a:pPr>
            <a:r>
              <a:t/>
            </a:r>
            <a:endParaRPr/>
          </a:p>
          <a:p>
            <a:pPr lvl="0">
              <a:spcBef>
                <a:spcPts val="0"/>
              </a:spcBef>
              <a:buNone/>
            </a:pPr>
            <a:r>
              <a:rPr lang="en"/>
              <a:t>Delivers laser light to probe via optical fiber</a:t>
            </a:r>
          </a:p>
          <a:p>
            <a:pPr lvl="0">
              <a:spcBef>
                <a:spcPts val="0"/>
              </a:spcBef>
              <a:buNone/>
            </a:pPr>
            <a:r>
              <a:t/>
            </a:r>
            <a:endParaRPr/>
          </a:p>
        </p:txBody>
      </p:sp>
      <p:pic>
        <p:nvPicPr>
          <p:cNvPr id="210" name="Shape 210"/>
          <p:cNvPicPr preferRelativeResize="0"/>
          <p:nvPr/>
        </p:nvPicPr>
        <p:blipFill rotWithShape="1">
          <a:blip r:embed="rId3">
            <a:alphaModFix/>
          </a:blip>
          <a:srcRect b="5579" l="5779" r="7564" t="2652"/>
          <a:stretch/>
        </p:blipFill>
        <p:spPr>
          <a:xfrm>
            <a:off x="5500724" y="313337"/>
            <a:ext cx="3198877" cy="4516827"/>
          </a:xfrm>
          <a:prstGeom prst="rect">
            <a:avLst/>
          </a:prstGeom>
          <a:noFill/>
          <a:ln>
            <a:noFill/>
          </a:ln>
        </p:spPr>
      </p:pic>
      <p:cxnSp>
        <p:nvCxnSpPr>
          <p:cNvPr id="211" name="Shape 211"/>
          <p:cNvCxnSpPr/>
          <p:nvPr/>
        </p:nvCxnSpPr>
        <p:spPr>
          <a:xfrm rot="10800000">
            <a:off x="6231325" y="3275275"/>
            <a:ext cx="0" cy="1170600"/>
          </a:xfrm>
          <a:prstGeom prst="straightConnector1">
            <a:avLst/>
          </a:prstGeom>
          <a:noFill/>
          <a:ln cap="flat" cmpd="sng" w="19050">
            <a:solidFill>
              <a:srgbClr val="FFFFFF"/>
            </a:solidFill>
            <a:prstDash val="solid"/>
            <a:round/>
            <a:headEnd len="lg" w="lg" type="stealth"/>
            <a:tailEnd len="lg" w="lg" type="stealth"/>
          </a:ln>
        </p:spPr>
      </p:cxnSp>
      <p:cxnSp>
        <p:nvCxnSpPr>
          <p:cNvPr id="212" name="Shape 212"/>
          <p:cNvCxnSpPr/>
          <p:nvPr/>
        </p:nvCxnSpPr>
        <p:spPr>
          <a:xfrm>
            <a:off x="6349550" y="3145225"/>
            <a:ext cx="945900" cy="0"/>
          </a:xfrm>
          <a:prstGeom prst="straightConnector1">
            <a:avLst/>
          </a:prstGeom>
          <a:noFill/>
          <a:ln cap="flat" cmpd="sng" w="19050">
            <a:solidFill>
              <a:srgbClr val="FFFFFF"/>
            </a:solidFill>
            <a:prstDash val="solid"/>
            <a:round/>
            <a:headEnd len="lg" w="lg" type="stealth"/>
            <a:tailEnd len="lg" w="lg" type="stealth"/>
          </a:ln>
        </p:spPr>
      </p:cxnSp>
      <p:sp>
        <p:nvSpPr>
          <p:cNvPr id="213" name="Shape 213"/>
          <p:cNvSpPr txBox="1"/>
          <p:nvPr/>
        </p:nvSpPr>
        <p:spPr>
          <a:xfrm>
            <a:off x="6408650" y="2731225"/>
            <a:ext cx="827700" cy="4140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FFFF"/>
                </a:solidFill>
              </a:rPr>
              <a:t>6.4 </a:t>
            </a:r>
            <a:r>
              <a:rPr lang="en">
                <a:solidFill>
                  <a:srgbClr val="FFFFFF"/>
                </a:solidFill>
              </a:rPr>
              <a:t>cm</a:t>
            </a:r>
          </a:p>
        </p:txBody>
      </p:sp>
      <p:sp>
        <p:nvSpPr>
          <p:cNvPr id="214" name="Shape 214"/>
          <p:cNvSpPr txBox="1"/>
          <p:nvPr/>
        </p:nvSpPr>
        <p:spPr>
          <a:xfrm>
            <a:off x="5500725" y="3653575"/>
            <a:ext cx="730500" cy="4140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FFFF"/>
                </a:solidFill>
              </a:rPr>
              <a:t>7.6 cm</a:t>
            </a:r>
          </a:p>
        </p:txBody>
      </p:sp>
      <p:sp>
        <p:nvSpPr>
          <p:cNvPr id="215" name="Shape 215"/>
          <p:cNvSpPr txBox="1"/>
          <p:nvPr/>
        </p:nvSpPr>
        <p:spPr>
          <a:xfrm>
            <a:off x="7165425" y="730125"/>
            <a:ext cx="1052400" cy="4140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1 m </a:t>
            </a:r>
            <a:r>
              <a:rPr lang="en">
                <a:solidFill>
                  <a:srgbClr val="FFFFFF"/>
                </a:solidFill>
              </a:rPr>
              <a:t>Fiber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Spectrometer</a:t>
            </a:r>
          </a:p>
        </p:txBody>
      </p:sp>
      <p:sp>
        <p:nvSpPr>
          <p:cNvPr id="221" name="Shape 22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Ocean Optics USB2000+</a:t>
            </a:r>
          </a:p>
          <a:p>
            <a:pPr lvl="0">
              <a:spcBef>
                <a:spcPts val="0"/>
              </a:spcBef>
              <a:buNone/>
            </a:pPr>
            <a:r>
              <a:rPr lang="en"/>
              <a:t>High resolution, high SNR</a:t>
            </a:r>
          </a:p>
          <a:p>
            <a:pPr lvl="0">
              <a:spcBef>
                <a:spcPts val="0"/>
              </a:spcBef>
              <a:buNone/>
            </a:pPr>
            <a:r>
              <a:t/>
            </a:r>
            <a:endParaRPr/>
          </a:p>
          <a:p>
            <a:pPr lvl="0">
              <a:spcBef>
                <a:spcPts val="0"/>
              </a:spcBef>
              <a:buNone/>
            </a:pPr>
            <a:r>
              <a:rPr lang="en"/>
              <a:t>Raman signal from probe is delivered </a:t>
            </a:r>
          </a:p>
          <a:p>
            <a:pPr lvl="0">
              <a:spcBef>
                <a:spcPts val="0"/>
              </a:spcBef>
              <a:buNone/>
            </a:pPr>
            <a:r>
              <a:rPr lang="en"/>
              <a:t>to spectrometer via optical fiber</a:t>
            </a:r>
          </a:p>
        </p:txBody>
      </p:sp>
      <p:cxnSp>
        <p:nvCxnSpPr>
          <p:cNvPr id="222" name="Shape 222"/>
          <p:cNvCxnSpPr/>
          <p:nvPr/>
        </p:nvCxnSpPr>
        <p:spPr>
          <a:xfrm>
            <a:off x="5202625" y="2158550"/>
            <a:ext cx="709500" cy="0"/>
          </a:xfrm>
          <a:prstGeom prst="straightConnector1">
            <a:avLst/>
          </a:prstGeom>
          <a:noFill/>
          <a:ln cap="flat" cmpd="sng" w="19050">
            <a:solidFill>
              <a:srgbClr val="FFFFFF"/>
            </a:solidFill>
            <a:prstDash val="solid"/>
            <a:round/>
            <a:headEnd len="lg" w="lg" type="stealth"/>
            <a:tailEnd len="lg" w="lg" type="stealth"/>
          </a:ln>
        </p:spPr>
      </p:cxnSp>
      <p:pic>
        <p:nvPicPr>
          <p:cNvPr id="223" name="Shape 223"/>
          <p:cNvPicPr preferRelativeResize="0"/>
          <p:nvPr/>
        </p:nvPicPr>
        <p:blipFill rotWithShape="1">
          <a:blip r:embed="rId3">
            <a:alphaModFix/>
          </a:blip>
          <a:srcRect b="16590" l="0" r="0" t="9739"/>
          <a:stretch/>
        </p:blipFill>
        <p:spPr>
          <a:xfrm>
            <a:off x="5102124" y="458025"/>
            <a:ext cx="3710848" cy="3644948"/>
          </a:xfrm>
          <a:prstGeom prst="rect">
            <a:avLst/>
          </a:prstGeom>
          <a:noFill/>
          <a:ln>
            <a:noFill/>
          </a:ln>
        </p:spPr>
      </p:pic>
      <p:cxnSp>
        <p:nvCxnSpPr>
          <p:cNvPr id="224" name="Shape 224"/>
          <p:cNvCxnSpPr/>
          <p:nvPr/>
        </p:nvCxnSpPr>
        <p:spPr>
          <a:xfrm rot="10800000">
            <a:off x="6083575" y="733175"/>
            <a:ext cx="0" cy="1005000"/>
          </a:xfrm>
          <a:prstGeom prst="straightConnector1">
            <a:avLst/>
          </a:prstGeom>
          <a:noFill/>
          <a:ln cap="flat" cmpd="sng" w="19050">
            <a:solidFill>
              <a:srgbClr val="FFFFFF"/>
            </a:solidFill>
            <a:prstDash val="solid"/>
            <a:round/>
            <a:headEnd len="lg" w="lg" type="stealth"/>
            <a:tailEnd len="lg" w="lg" type="stealth"/>
          </a:ln>
        </p:spPr>
      </p:cxnSp>
      <p:sp>
        <p:nvSpPr>
          <p:cNvPr id="225" name="Shape 225"/>
          <p:cNvSpPr txBox="1"/>
          <p:nvPr/>
        </p:nvSpPr>
        <p:spPr>
          <a:xfrm>
            <a:off x="6083575" y="1005100"/>
            <a:ext cx="910500" cy="3429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8.91 cm</a:t>
            </a:r>
          </a:p>
        </p:txBody>
      </p:sp>
      <p:sp>
        <p:nvSpPr>
          <p:cNvPr id="226" name="Shape 226"/>
          <p:cNvSpPr txBox="1"/>
          <p:nvPr/>
        </p:nvSpPr>
        <p:spPr>
          <a:xfrm>
            <a:off x="5152375" y="1939800"/>
            <a:ext cx="910500" cy="3429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FFFF"/>
                </a:solidFill>
              </a:rPr>
              <a:t>6.33 cm</a:t>
            </a:r>
          </a:p>
        </p:txBody>
      </p:sp>
      <p:sp>
        <p:nvSpPr>
          <p:cNvPr id="227" name="Shape 227"/>
          <p:cNvSpPr txBox="1"/>
          <p:nvPr/>
        </p:nvSpPr>
        <p:spPr>
          <a:xfrm>
            <a:off x="7786500" y="2323500"/>
            <a:ext cx="969600" cy="4965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1 m Fiber</a:t>
            </a:r>
          </a:p>
        </p:txBody>
      </p:sp>
      <p:cxnSp>
        <p:nvCxnSpPr>
          <p:cNvPr id="228" name="Shape 228"/>
          <p:cNvCxnSpPr/>
          <p:nvPr/>
        </p:nvCxnSpPr>
        <p:spPr>
          <a:xfrm flipH="1" rot="10800000">
            <a:off x="5208625" y="1880150"/>
            <a:ext cx="798000" cy="7200"/>
          </a:xfrm>
          <a:prstGeom prst="straightConnector1">
            <a:avLst/>
          </a:prstGeom>
          <a:noFill/>
          <a:ln cap="flat" cmpd="sng" w="19050">
            <a:solidFill>
              <a:srgbClr val="FFFFFF"/>
            </a:solidFill>
            <a:prstDash val="solid"/>
            <a:round/>
            <a:headEnd len="lg" w="lg" type="stealth"/>
            <a:tailEnd len="lg" w="lg" type="stealth"/>
          </a:ln>
        </p:spPr>
      </p:cxnSp>
      <p:pic>
        <p:nvPicPr>
          <p:cNvPr id="229" name="Shape 229"/>
          <p:cNvPicPr preferRelativeResize="0"/>
          <p:nvPr/>
        </p:nvPicPr>
        <p:blipFill>
          <a:blip r:embed="rId4">
            <a:alphaModFix/>
          </a:blip>
          <a:stretch>
            <a:fillRect/>
          </a:stretch>
        </p:blipFill>
        <p:spPr>
          <a:xfrm>
            <a:off x="4417624" y="3026974"/>
            <a:ext cx="2379999" cy="180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Raspberry Pi 3</a:t>
            </a:r>
          </a:p>
        </p:txBody>
      </p:sp>
      <p:sp>
        <p:nvSpPr>
          <p:cNvPr id="235" name="Shape 235"/>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Important Specifications:</a:t>
            </a:r>
          </a:p>
          <a:p>
            <a:pPr lvl="0">
              <a:spcBef>
                <a:spcPts val="0"/>
              </a:spcBef>
              <a:buNone/>
            </a:pPr>
            <a:r>
              <a:rPr lang="en"/>
              <a:t>1.2GHz quad-core ARMv8 Processor</a:t>
            </a:r>
          </a:p>
          <a:p>
            <a:pPr lvl="0">
              <a:spcBef>
                <a:spcPts val="0"/>
              </a:spcBef>
              <a:buNone/>
            </a:pPr>
            <a:r>
              <a:rPr lang="en"/>
              <a:t>1GB Ram</a:t>
            </a:r>
          </a:p>
          <a:p>
            <a:pPr lvl="0">
              <a:spcBef>
                <a:spcPts val="0"/>
              </a:spcBef>
              <a:buNone/>
            </a:pPr>
            <a:r>
              <a:rPr lang="en"/>
              <a:t>40 GPIO Pins</a:t>
            </a:r>
          </a:p>
          <a:p>
            <a:pPr lvl="0">
              <a:spcBef>
                <a:spcPts val="0"/>
              </a:spcBef>
              <a:buNone/>
            </a:pPr>
            <a:r>
              <a:rPr lang="en"/>
              <a:t>4 USB Ports</a:t>
            </a:r>
          </a:p>
          <a:p>
            <a:pPr lvl="0">
              <a:spcBef>
                <a:spcPts val="0"/>
              </a:spcBef>
              <a:buNone/>
            </a:pPr>
            <a:r>
              <a:rPr lang="en"/>
              <a:t>HDMI Port</a:t>
            </a:r>
          </a:p>
          <a:p>
            <a:pPr lvl="0">
              <a:spcBef>
                <a:spcPts val="0"/>
              </a:spcBef>
              <a:buNone/>
            </a:pPr>
            <a:r>
              <a:t/>
            </a:r>
            <a:endParaRPr/>
          </a:p>
          <a:p>
            <a:pPr lvl="0">
              <a:spcBef>
                <a:spcPts val="0"/>
              </a:spcBef>
              <a:buNone/>
            </a:pPr>
            <a:r>
              <a:t/>
            </a:r>
            <a:endParaRPr/>
          </a:p>
        </p:txBody>
      </p:sp>
      <p:pic>
        <p:nvPicPr>
          <p:cNvPr id="236" name="Shape 236"/>
          <p:cNvPicPr preferRelativeResize="0"/>
          <p:nvPr/>
        </p:nvPicPr>
        <p:blipFill>
          <a:blip r:embed="rId3">
            <a:alphaModFix/>
          </a:blip>
          <a:stretch>
            <a:fillRect/>
          </a:stretch>
        </p:blipFill>
        <p:spPr>
          <a:xfrm>
            <a:off x="4544349" y="1084149"/>
            <a:ext cx="3906749" cy="2719950"/>
          </a:xfrm>
          <a:prstGeom prst="rect">
            <a:avLst/>
          </a:prstGeom>
          <a:noFill/>
          <a:ln>
            <a:noFill/>
          </a:ln>
        </p:spPr>
      </p:pic>
      <p:cxnSp>
        <p:nvCxnSpPr>
          <p:cNvPr id="237" name="Shape 237"/>
          <p:cNvCxnSpPr/>
          <p:nvPr/>
        </p:nvCxnSpPr>
        <p:spPr>
          <a:xfrm>
            <a:off x="5060725" y="1347950"/>
            <a:ext cx="2873400" cy="11700"/>
          </a:xfrm>
          <a:prstGeom prst="straightConnector1">
            <a:avLst/>
          </a:prstGeom>
          <a:noFill/>
          <a:ln cap="flat" cmpd="sng" w="19050">
            <a:solidFill>
              <a:srgbClr val="000000"/>
            </a:solidFill>
            <a:prstDash val="solid"/>
            <a:round/>
            <a:headEnd len="lg" w="lg" type="stealth"/>
            <a:tailEnd len="lg" w="lg" type="stealth"/>
          </a:ln>
        </p:spPr>
      </p:cxnSp>
      <p:cxnSp>
        <p:nvCxnSpPr>
          <p:cNvPr id="238" name="Shape 238"/>
          <p:cNvCxnSpPr/>
          <p:nvPr/>
        </p:nvCxnSpPr>
        <p:spPr>
          <a:xfrm>
            <a:off x="8064050" y="1454375"/>
            <a:ext cx="0" cy="1856400"/>
          </a:xfrm>
          <a:prstGeom prst="straightConnector1">
            <a:avLst/>
          </a:prstGeom>
          <a:noFill/>
          <a:ln cap="flat" cmpd="sng" w="19050">
            <a:solidFill>
              <a:srgbClr val="000000"/>
            </a:solidFill>
            <a:prstDash val="solid"/>
            <a:round/>
            <a:headEnd len="lg" w="lg" type="stealth"/>
            <a:tailEnd len="lg" w="lg" type="stealth"/>
          </a:ln>
        </p:spPr>
      </p:cxnSp>
      <p:sp>
        <p:nvSpPr>
          <p:cNvPr id="239" name="Shape 239"/>
          <p:cNvSpPr txBox="1"/>
          <p:nvPr/>
        </p:nvSpPr>
        <p:spPr>
          <a:xfrm>
            <a:off x="5841475" y="981650"/>
            <a:ext cx="1312500" cy="366300"/>
          </a:xfrm>
          <a:prstGeom prst="rect">
            <a:avLst/>
          </a:prstGeom>
          <a:noFill/>
          <a:ln>
            <a:noFill/>
          </a:ln>
        </p:spPr>
        <p:txBody>
          <a:bodyPr anchorCtr="0" anchor="t" bIns="91425" lIns="91425" rIns="91425" tIns="91425">
            <a:noAutofit/>
          </a:bodyPr>
          <a:lstStyle/>
          <a:p>
            <a:pPr lvl="0" algn="ctr">
              <a:spcBef>
                <a:spcPts val="0"/>
              </a:spcBef>
              <a:buNone/>
            </a:pPr>
            <a:r>
              <a:rPr lang="en"/>
              <a:t>85 mm</a:t>
            </a:r>
          </a:p>
        </p:txBody>
      </p:sp>
      <p:sp>
        <p:nvSpPr>
          <p:cNvPr id="240" name="Shape 240"/>
          <p:cNvSpPr txBox="1"/>
          <p:nvPr/>
        </p:nvSpPr>
        <p:spPr>
          <a:xfrm rot="-5400000">
            <a:off x="7715300" y="2140175"/>
            <a:ext cx="1170600" cy="473100"/>
          </a:xfrm>
          <a:prstGeom prst="rect">
            <a:avLst/>
          </a:prstGeom>
          <a:noFill/>
          <a:ln>
            <a:noFill/>
          </a:ln>
        </p:spPr>
        <p:txBody>
          <a:bodyPr anchorCtr="0" anchor="t" bIns="91425" lIns="91425" rIns="91425" tIns="91425">
            <a:noAutofit/>
          </a:bodyPr>
          <a:lstStyle/>
          <a:p>
            <a:pPr lvl="0" algn="ctr">
              <a:spcBef>
                <a:spcPts val="0"/>
              </a:spcBef>
              <a:buNone/>
            </a:pPr>
            <a:r>
              <a:rPr lang="en"/>
              <a:t>56 mm</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Heat Concerns: Main Body</a:t>
            </a:r>
          </a:p>
        </p:txBody>
      </p:sp>
      <p:sp>
        <p:nvSpPr>
          <p:cNvPr id="246" name="Shape 246"/>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System Instability- Laser and Microcontroller</a:t>
            </a:r>
          </a:p>
          <a:p>
            <a:pPr lvl="0">
              <a:spcBef>
                <a:spcPts val="0"/>
              </a:spcBef>
              <a:buNone/>
            </a:pPr>
            <a:r>
              <a:rPr lang="en"/>
              <a:t>User safety</a:t>
            </a:r>
          </a:p>
          <a:p>
            <a:pPr lvl="0">
              <a:spcBef>
                <a:spcPts val="0"/>
              </a:spcBef>
              <a:buNone/>
            </a:pPr>
            <a:r>
              <a:rPr lang="en"/>
              <a:t>Addressed with:</a:t>
            </a:r>
          </a:p>
          <a:p>
            <a:pPr indent="-228600" lvl="0" marL="457200" rtl="0">
              <a:spcBef>
                <a:spcPts val="0"/>
              </a:spcBef>
              <a:buAutoNum type="arabicPeriod"/>
            </a:pPr>
            <a:r>
              <a:rPr lang="en"/>
              <a:t>Temperature Sensor (Dallas DS18B20)</a:t>
            </a:r>
          </a:p>
          <a:p>
            <a:pPr indent="-228600" lvl="0" marL="457200" rtl="0">
              <a:spcBef>
                <a:spcPts val="0"/>
              </a:spcBef>
              <a:buAutoNum type="arabicPeriod"/>
            </a:pPr>
            <a:r>
              <a:rPr lang="en"/>
              <a:t>Heat Sinks</a:t>
            </a:r>
          </a:p>
          <a:p>
            <a:pPr indent="-228600" lvl="0" marL="457200">
              <a:spcBef>
                <a:spcPts val="0"/>
              </a:spcBef>
              <a:buAutoNum type="arabicPeriod"/>
            </a:pPr>
            <a:r>
              <a:rPr lang="en"/>
              <a:t>Fan</a:t>
            </a:r>
          </a:p>
        </p:txBody>
      </p:sp>
      <p:pic>
        <p:nvPicPr>
          <p:cNvPr id="247" name="Shape 247"/>
          <p:cNvPicPr preferRelativeResize="0"/>
          <p:nvPr/>
        </p:nvPicPr>
        <p:blipFill>
          <a:blip r:embed="rId3">
            <a:alphaModFix/>
          </a:blip>
          <a:stretch>
            <a:fillRect/>
          </a:stretch>
        </p:blipFill>
        <p:spPr>
          <a:xfrm>
            <a:off x="5841769" y="2717919"/>
            <a:ext cx="2485775" cy="197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80750" y="1764950"/>
            <a:ext cx="8222100" cy="907500"/>
          </a:xfrm>
          <a:prstGeom prst="rect">
            <a:avLst/>
          </a:prstGeom>
        </p:spPr>
        <p:txBody>
          <a:bodyPr anchorCtr="0" anchor="b" bIns="91425" lIns="91425" rIns="91425" tIns="91425">
            <a:noAutofit/>
          </a:bodyPr>
          <a:lstStyle/>
          <a:p>
            <a:pPr lvl="0" rtl="0">
              <a:spcBef>
                <a:spcPts val="0"/>
              </a:spcBef>
              <a:buNone/>
            </a:pPr>
            <a:r>
              <a:rPr lang="en"/>
              <a:t>Probe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286412" y="918716"/>
            <a:ext cx="8571174" cy="3871520"/>
          </a:xfrm>
          <a:prstGeom prst="rect">
            <a:avLst/>
          </a:prstGeom>
          <a:noFill/>
          <a:ln>
            <a:noFill/>
          </a:ln>
        </p:spPr>
      </p:pic>
      <p:sp>
        <p:nvSpPr>
          <p:cNvPr id="258" name="Shape 258"/>
          <p:cNvSpPr txBox="1"/>
          <p:nvPr>
            <p:ph idx="1" type="body"/>
          </p:nvPr>
        </p:nvSpPr>
        <p:spPr>
          <a:xfrm>
            <a:off x="239125" y="319925"/>
            <a:ext cx="5998800" cy="598800"/>
          </a:xfrm>
          <a:prstGeom prst="rect">
            <a:avLst/>
          </a:prstGeom>
        </p:spPr>
        <p:txBody>
          <a:bodyPr anchorCtr="0" anchor="ctr" bIns="91425" lIns="91425" rIns="91425" tIns="91425">
            <a:noAutofit/>
          </a:bodyPr>
          <a:lstStyle/>
          <a:p>
            <a:pPr lvl="0">
              <a:spcBef>
                <a:spcPts val="0"/>
              </a:spcBef>
              <a:buNone/>
            </a:pPr>
            <a:r>
              <a:rPr lang="en"/>
              <a:t>Probe Concept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Motivation</a:t>
            </a:r>
          </a:p>
        </p:txBody>
      </p:sp>
      <p:sp>
        <p:nvSpPr>
          <p:cNvPr id="76" name="Shape 76"/>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Cancer is the 2nd leading cause of death in the U.S.</a:t>
            </a:r>
          </a:p>
          <a:p>
            <a:pPr lvl="0">
              <a:spcBef>
                <a:spcPts val="0"/>
              </a:spcBef>
              <a:buNone/>
            </a:pPr>
            <a:r>
              <a:rPr lang="en"/>
              <a:t>Skin cancer is the most common type of cancer</a:t>
            </a:r>
          </a:p>
          <a:p>
            <a:pPr lvl="0">
              <a:spcBef>
                <a:spcPts val="0"/>
              </a:spcBef>
              <a:buNone/>
            </a:pPr>
            <a:r>
              <a:rPr lang="en"/>
              <a:t>Skin biopsies:</a:t>
            </a:r>
          </a:p>
          <a:p>
            <a:pPr lvl="0">
              <a:spcBef>
                <a:spcPts val="0"/>
              </a:spcBef>
              <a:buNone/>
            </a:pPr>
            <a:r>
              <a:rPr lang="en"/>
              <a:t>	Invasive, painful, costly</a:t>
            </a:r>
          </a:p>
          <a:p>
            <a:pPr lvl="0">
              <a:spcBef>
                <a:spcPts val="0"/>
              </a:spcBef>
              <a:buNone/>
            </a:pPr>
            <a:r>
              <a:rPr lang="en"/>
              <a:t>	Results may take several days</a:t>
            </a:r>
          </a:p>
          <a:p>
            <a:pPr lvl="0">
              <a:spcBef>
                <a:spcPts val="0"/>
              </a:spcBef>
              <a:buNone/>
            </a:pPr>
            <a:r>
              <a:rPr lang="en"/>
              <a:t>	Pathologist visually inspects biopsy</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Shape 263"/>
          <p:cNvPicPr preferRelativeResize="0"/>
          <p:nvPr/>
        </p:nvPicPr>
        <p:blipFill>
          <a:blip r:embed="rId4">
            <a:alphaModFix/>
          </a:blip>
          <a:stretch>
            <a:fillRect/>
          </a:stretch>
        </p:blipFill>
        <p:spPr>
          <a:xfrm>
            <a:off x="1405550" y="152400"/>
            <a:ext cx="6332911" cy="48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1395612" y="124175"/>
            <a:ext cx="6352765"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graphicFrame>
        <p:nvGraphicFramePr>
          <p:cNvPr id="273" name="Shape 273"/>
          <p:cNvGraphicFramePr/>
          <p:nvPr/>
        </p:nvGraphicFramePr>
        <p:xfrm>
          <a:off x="1425487" y="1380600"/>
          <a:ext cx="3000000" cy="3000000"/>
        </p:xfrm>
        <a:graphic>
          <a:graphicData uri="http://schemas.openxmlformats.org/drawingml/2006/table">
            <a:tbl>
              <a:tblPr>
                <a:noFill/>
                <a:tableStyleId>{B69338E2-9573-45A7-9913-F0490069710E}</a:tableStyleId>
              </a:tblPr>
              <a:tblGrid>
                <a:gridCol w="2720200"/>
                <a:gridCol w="1921725"/>
                <a:gridCol w="1651075"/>
              </a:tblGrid>
              <a:tr h="399700">
                <a:tc>
                  <a:txBody>
                    <a:bodyPr>
                      <a:noAutofit/>
                    </a:bodyPr>
                    <a:lstStyle/>
                    <a:p>
                      <a:pPr lvl="0" rtl="0" algn="ctr">
                        <a:spcBef>
                          <a:spcPts val="0"/>
                        </a:spcBef>
                        <a:buNone/>
                      </a:pPr>
                      <a:r>
                        <a:rPr lang="en">
                          <a:solidFill>
                            <a:srgbClr val="F3F3F3"/>
                          </a:solidFill>
                        </a:rPr>
                        <a:t>Measured Distance</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3F3F3"/>
                          </a:solidFill>
                        </a:rPr>
                        <a:t>Dimensions (mm)</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3F3F3"/>
                          </a:solidFill>
                        </a:rPr>
                        <a:t>Dimensions (in)</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399700">
                <a:tc>
                  <a:txBody>
                    <a:bodyPr>
                      <a:noAutofit/>
                    </a:bodyPr>
                    <a:lstStyle/>
                    <a:p>
                      <a:pPr lvl="0" rtl="0" algn="ctr">
                        <a:spcBef>
                          <a:spcPts val="0"/>
                        </a:spcBef>
                        <a:buNone/>
                      </a:pPr>
                      <a:r>
                        <a:rPr lang="en">
                          <a:solidFill>
                            <a:srgbClr val="F3F3F3"/>
                          </a:solidFill>
                        </a:rPr>
                        <a:t>Encasing Length (L)</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203.540</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8.013</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Encasing Ranged Width (W)</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34.570 to 67.847</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1.361 to 2.671</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Encasing Ranged Depth (D)</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55.787 to 67.847</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2.196 to 2.671</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Probe Overall Length (L)</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107.022</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4.213</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Probe Protruded Length (L)</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50.580</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1.991</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Probe Radius (R)</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25.400</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1.000</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99700">
                <a:tc>
                  <a:txBody>
                    <a:bodyPr>
                      <a:noAutofit/>
                    </a:bodyPr>
                    <a:lstStyle/>
                    <a:p>
                      <a:pPr lvl="0" rtl="0" algn="ctr">
                        <a:spcBef>
                          <a:spcPts val="0"/>
                        </a:spcBef>
                        <a:buNone/>
                      </a:pPr>
                      <a:r>
                        <a:rPr lang="en">
                          <a:solidFill>
                            <a:srgbClr val="F3F3F3"/>
                          </a:solidFill>
                        </a:rPr>
                        <a:t>Probe Inner Radius (R)</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10.740</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3F3F3"/>
                          </a:solidFill>
                        </a:rPr>
                        <a:t>0.423</a:t>
                      </a:r>
                    </a:p>
                  </a:txBody>
                  <a:tcPr marT="63500" marB="63500" marR="63500" marL="63500">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bl>
          </a:graphicData>
        </a:graphic>
      </p:graphicFrame>
      <p:sp>
        <p:nvSpPr>
          <p:cNvPr id="274" name="Shape 27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Probe Dimensions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descr="PartsProbe.jpg" id="279" name="Shape 279"/>
          <p:cNvPicPr preferRelativeResize="0"/>
          <p:nvPr/>
        </p:nvPicPr>
        <p:blipFill>
          <a:blip r:embed="rId3">
            <a:alphaModFix/>
          </a:blip>
          <a:stretch>
            <a:fillRect/>
          </a:stretch>
        </p:blipFill>
        <p:spPr>
          <a:xfrm>
            <a:off x="2120601" y="0"/>
            <a:ext cx="4902784" cy="5143500"/>
          </a:xfrm>
          <a:prstGeom prst="rect">
            <a:avLst/>
          </a:prstGeom>
          <a:noFill/>
          <a:ln>
            <a:noFill/>
          </a:ln>
        </p:spPr>
      </p:pic>
      <p:pic>
        <p:nvPicPr>
          <p:cNvPr descr="LensProbe.jpg" id="280" name="Shape 280"/>
          <p:cNvPicPr preferRelativeResize="0"/>
          <p:nvPr/>
        </p:nvPicPr>
        <p:blipFill>
          <a:blip r:embed="rId4">
            <a:alphaModFix/>
          </a:blip>
          <a:stretch>
            <a:fillRect/>
          </a:stretch>
        </p:blipFill>
        <p:spPr>
          <a:xfrm>
            <a:off x="2120612" y="0"/>
            <a:ext cx="4902784" cy="5143500"/>
          </a:xfrm>
          <a:prstGeom prst="rect">
            <a:avLst/>
          </a:prstGeom>
          <a:noFill/>
          <a:ln>
            <a:noFill/>
          </a:ln>
        </p:spPr>
      </p:pic>
      <p:pic>
        <p:nvPicPr>
          <p:cNvPr descr="LEDPRobe.jpg" id="281" name="Shape 281"/>
          <p:cNvPicPr preferRelativeResize="0"/>
          <p:nvPr/>
        </p:nvPicPr>
        <p:blipFill>
          <a:blip r:embed="rId5">
            <a:alphaModFix/>
          </a:blip>
          <a:stretch>
            <a:fillRect/>
          </a:stretch>
        </p:blipFill>
        <p:spPr>
          <a:xfrm>
            <a:off x="2120612" y="0"/>
            <a:ext cx="4902784" cy="5143500"/>
          </a:xfrm>
          <a:prstGeom prst="rect">
            <a:avLst/>
          </a:prstGeom>
          <a:noFill/>
          <a:ln>
            <a:noFill/>
          </a:ln>
        </p:spPr>
      </p:pic>
      <p:pic>
        <p:nvPicPr>
          <p:cNvPr descr="cameraprobe.jpg" id="282" name="Shape 282"/>
          <p:cNvPicPr preferRelativeResize="0"/>
          <p:nvPr/>
        </p:nvPicPr>
        <p:blipFill>
          <a:blip r:embed="rId6">
            <a:alphaModFix/>
          </a:blip>
          <a:stretch>
            <a:fillRect/>
          </a:stretch>
        </p:blipFill>
        <p:spPr>
          <a:xfrm>
            <a:off x="2120612" y="0"/>
            <a:ext cx="4902784" cy="5143500"/>
          </a:xfrm>
          <a:prstGeom prst="rect">
            <a:avLst/>
          </a:prstGeom>
          <a:noFill/>
          <a:ln>
            <a:noFill/>
          </a:ln>
        </p:spPr>
      </p:pic>
      <p:pic>
        <p:nvPicPr>
          <p:cNvPr descr="probefromoutside copy.jpg" id="283" name="Shape 283"/>
          <p:cNvPicPr preferRelativeResize="0"/>
          <p:nvPr/>
        </p:nvPicPr>
        <p:blipFill>
          <a:blip r:embed="rId7">
            <a:alphaModFix/>
          </a:blip>
          <a:stretch>
            <a:fillRect/>
          </a:stretch>
        </p:blipFill>
        <p:spPr>
          <a:xfrm>
            <a:off x="2085122" y="-37237"/>
            <a:ext cx="4973764" cy="5217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graphicFrame>
        <p:nvGraphicFramePr>
          <p:cNvPr id="288" name="Shape 288"/>
          <p:cNvGraphicFramePr/>
          <p:nvPr/>
        </p:nvGraphicFramePr>
        <p:xfrm>
          <a:off x="1146662" y="1144125"/>
          <a:ext cx="3000000" cy="3000000"/>
        </p:xfrm>
        <a:graphic>
          <a:graphicData uri="http://schemas.openxmlformats.org/drawingml/2006/table">
            <a:tbl>
              <a:tblPr>
                <a:noFill/>
                <a:tableStyleId>{B69338E2-9573-45A7-9913-F0490069710E}</a:tableStyleId>
              </a:tblPr>
              <a:tblGrid>
                <a:gridCol w="1766450"/>
                <a:gridCol w="1915600"/>
                <a:gridCol w="1915600"/>
                <a:gridCol w="1442200"/>
              </a:tblGrid>
              <a:tr h="490900">
                <a:tc>
                  <a:txBody>
                    <a:bodyPr>
                      <a:noAutofit/>
                    </a:bodyPr>
                    <a:lstStyle/>
                    <a:p>
                      <a:pPr lvl="0" rtl="0" algn="ctr">
                        <a:spcBef>
                          <a:spcPts val="0"/>
                        </a:spcBef>
                        <a:buNone/>
                      </a:pPr>
                      <a:r>
                        <a:rPr lang="en">
                          <a:solidFill>
                            <a:srgbClr val="FFFFFF"/>
                          </a:solidFill>
                        </a:rPr>
                        <a:t>Brand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Specific Product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Price Range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Megapixels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779400">
                <a:tc>
                  <a:txBody>
                    <a:bodyPr>
                      <a:noAutofit/>
                    </a:bodyPr>
                    <a:lstStyle/>
                    <a:p>
                      <a:pPr lvl="0" rtl="0" algn="ctr">
                        <a:spcBef>
                          <a:spcPts val="0"/>
                        </a:spcBef>
                        <a:buNone/>
                      </a:pPr>
                      <a:r>
                        <a:rPr lang="en">
                          <a:solidFill>
                            <a:srgbClr val="FFFFFF"/>
                          </a:solidFill>
                        </a:rPr>
                        <a:t>Adafruit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45818E"/>
                    </a:solidFill>
                  </a:tcPr>
                </a:tc>
                <a:tc>
                  <a:txBody>
                    <a:bodyPr>
                      <a:noAutofit/>
                    </a:bodyPr>
                    <a:lstStyle/>
                    <a:p>
                      <a:pPr lvl="0" rtl="0" algn="ctr">
                        <a:spcBef>
                          <a:spcPts val="0"/>
                        </a:spcBef>
                        <a:buNone/>
                      </a:pPr>
                      <a:r>
                        <a:rPr lang="en">
                          <a:solidFill>
                            <a:srgbClr val="FFFFFF"/>
                          </a:solidFill>
                        </a:rPr>
                        <a:t>Raspberry Pi Camera Module V2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45818E"/>
                    </a:solidFill>
                  </a:tcPr>
                </a:tc>
                <a:tc>
                  <a:txBody>
                    <a:bodyPr>
                      <a:noAutofit/>
                    </a:bodyPr>
                    <a:lstStyle/>
                    <a:p>
                      <a:pPr lvl="0" rtl="0" algn="ctr">
                        <a:spcBef>
                          <a:spcPts val="0"/>
                        </a:spcBef>
                        <a:buNone/>
                      </a:pPr>
                      <a:r>
                        <a:rPr lang="en">
                          <a:solidFill>
                            <a:srgbClr val="FFFFFF"/>
                          </a:solidFill>
                        </a:rPr>
                        <a:t>$29.89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45818E"/>
                    </a:solidFill>
                  </a:tcPr>
                </a:tc>
                <a:tc>
                  <a:txBody>
                    <a:bodyPr>
                      <a:noAutofit/>
                    </a:bodyPr>
                    <a:lstStyle/>
                    <a:p>
                      <a:pPr lvl="0" rtl="0" algn="ctr">
                        <a:spcBef>
                          <a:spcPts val="0"/>
                        </a:spcBef>
                        <a:buNone/>
                      </a:pPr>
                      <a:r>
                        <a:rPr lang="en">
                          <a:solidFill>
                            <a:srgbClr val="FFFFFF"/>
                          </a:solidFill>
                        </a:rPr>
                        <a:t>8.0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45818E"/>
                    </a:solidFill>
                  </a:tcPr>
                </a:tc>
              </a:tr>
              <a:tr h="1067875">
                <a:tc>
                  <a:txBody>
                    <a:bodyPr>
                      <a:noAutofit/>
                    </a:bodyPr>
                    <a:lstStyle/>
                    <a:p>
                      <a:pPr lvl="0" rtl="0" algn="ctr">
                        <a:spcBef>
                          <a:spcPts val="0"/>
                        </a:spcBef>
                        <a:buNone/>
                      </a:pPr>
                      <a:r>
                        <a:rPr lang="en">
                          <a:solidFill>
                            <a:srgbClr val="FFFFFF"/>
                          </a:solidFill>
                        </a:rPr>
                        <a:t>Arducam</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OV5647 Mini Camera Module for Raspberry Pi</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$14.99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5.0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1067875">
                <a:tc>
                  <a:txBody>
                    <a:bodyPr>
                      <a:noAutofit/>
                    </a:bodyPr>
                    <a:lstStyle/>
                    <a:p>
                      <a:pPr lvl="0" rtl="0" algn="ctr">
                        <a:spcBef>
                          <a:spcPts val="0"/>
                        </a:spcBef>
                        <a:buNone/>
                      </a:pPr>
                      <a:r>
                        <a:rPr lang="en">
                          <a:solidFill>
                            <a:srgbClr val="FFFFFF"/>
                          </a:solidFill>
                        </a:rPr>
                        <a:t>SainSmart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Camera Module Board Webcam Video for Raspberry Pi 3</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$13.99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5.0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bl>
          </a:graphicData>
        </a:graphic>
      </p:graphicFrame>
      <p:sp>
        <p:nvSpPr>
          <p:cNvPr id="289" name="Shape 289"/>
          <p:cNvSpPr txBox="1"/>
          <p:nvPr>
            <p:ph type="title"/>
          </p:nvPr>
        </p:nvSpPr>
        <p:spPr>
          <a:xfrm>
            <a:off x="387900" y="458025"/>
            <a:ext cx="8368200" cy="686100"/>
          </a:xfrm>
          <a:prstGeom prst="rect">
            <a:avLst/>
          </a:prstGeom>
        </p:spPr>
        <p:txBody>
          <a:bodyPr anchorCtr="0" anchor="b" bIns="91425" lIns="91425" rIns="91425" tIns="91425">
            <a:noAutofit/>
          </a:bodyPr>
          <a:lstStyle/>
          <a:p>
            <a:pPr lvl="0" rtl="0">
              <a:lnSpc>
                <a:spcPct val="115000"/>
              </a:lnSpc>
              <a:spcBef>
                <a:spcPts val="0"/>
              </a:spcBef>
              <a:spcAft>
                <a:spcPts val="1600"/>
              </a:spcAft>
              <a:buNone/>
            </a:pPr>
            <a:r>
              <a:rPr lang="en" sz="1800">
                <a:latin typeface="Roboto"/>
                <a:ea typeface="Roboto"/>
                <a:cs typeface="Roboto"/>
                <a:sym typeface="Roboto"/>
              </a:rPr>
              <a:t>Comparison of Camera Modules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Camera</a:t>
            </a:r>
          </a:p>
        </p:txBody>
      </p:sp>
      <p:sp>
        <p:nvSpPr>
          <p:cNvPr id="295" name="Shape 295"/>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Allows for imaging and visibility of sample</a:t>
            </a:r>
          </a:p>
          <a:p>
            <a:pPr lvl="0">
              <a:spcBef>
                <a:spcPts val="0"/>
              </a:spcBef>
              <a:buNone/>
            </a:pPr>
            <a:r>
              <a:rPr lang="en"/>
              <a:t>High resolution, small, effective with changes in light</a:t>
            </a:r>
          </a:p>
          <a:p>
            <a:pPr lvl="0">
              <a:spcBef>
                <a:spcPts val="0"/>
              </a:spcBef>
              <a:buNone/>
            </a:pPr>
            <a:r>
              <a:rPr lang="en"/>
              <a:t>Allow real-time video feedback of skin sample</a:t>
            </a:r>
          </a:p>
          <a:p>
            <a:pPr lvl="0">
              <a:spcBef>
                <a:spcPts val="0"/>
              </a:spcBef>
              <a:buNone/>
            </a:pPr>
            <a:r>
              <a:rPr lang="en"/>
              <a:t>Allow for photographing the tested skin sample</a:t>
            </a:r>
          </a:p>
          <a:p>
            <a:pPr lvl="0">
              <a:spcBef>
                <a:spcPts val="0"/>
              </a:spcBef>
              <a:buNone/>
            </a:pPr>
            <a:r>
              <a:rPr lang="en"/>
              <a:t>Easy to interface with microcontroller</a:t>
            </a:r>
          </a:p>
          <a:p>
            <a:pPr lvl="0">
              <a:spcBef>
                <a:spcPts val="0"/>
              </a:spcBef>
              <a:buNone/>
            </a:pPr>
            <a:r>
              <a:rPr lang="en"/>
              <a:t>White LED illuminates skin/sample</a:t>
            </a:r>
          </a:p>
          <a:p>
            <a:pPr lvl="0">
              <a:spcBef>
                <a:spcPts val="0"/>
              </a:spcBef>
              <a:buNone/>
            </a:pPr>
            <a:r>
              <a:t/>
            </a:r>
            <a:endParaRPr/>
          </a:p>
        </p:txBody>
      </p:sp>
      <p:pic>
        <p:nvPicPr>
          <p:cNvPr id="296" name="Shape 296"/>
          <p:cNvPicPr preferRelativeResize="0"/>
          <p:nvPr/>
        </p:nvPicPr>
        <p:blipFill rotWithShape="1">
          <a:blip r:embed="rId3">
            <a:alphaModFix/>
          </a:blip>
          <a:srcRect b="1124" l="29296" r="20512" t="1124"/>
          <a:stretch/>
        </p:blipFill>
        <p:spPr>
          <a:xfrm>
            <a:off x="6077599" y="832175"/>
            <a:ext cx="2565749" cy="3479149"/>
          </a:xfrm>
          <a:prstGeom prst="rect">
            <a:avLst/>
          </a:prstGeom>
          <a:noFill/>
          <a:ln>
            <a:noFill/>
          </a:ln>
        </p:spPr>
      </p:pic>
      <p:cxnSp>
        <p:nvCxnSpPr>
          <p:cNvPr id="297" name="Shape 297"/>
          <p:cNvCxnSpPr/>
          <p:nvPr/>
        </p:nvCxnSpPr>
        <p:spPr>
          <a:xfrm>
            <a:off x="6444150" y="1324300"/>
            <a:ext cx="1336200" cy="0"/>
          </a:xfrm>
          <a:prstGeom prst="straightConnector1">
            <a:avLst/>
          </a:prstGeom>
          <a:noFill/>
          <a:ln cap="flat" cmpd="sng" w="19050">
            <a:solidFill>
              <a:srgbClr val="000000"/>
            </a:solidFill>
            <a:prstDash val="solid"/>
            <a:round/>
            <a:headEnd len="lg" w="lg" type="stealth"/>
            <a:tailEnd len="lg" w="lg" type="stealth"/>
          </a:ln>
        </p:spPr>
      </p:cxnSp>
      <p:cxnSp>
        <p:nvCxnSpPr>
          <p:cNvPr id="298" name="Shape 298"/>
          <p:cNvCxnSpPr/>
          <p:nvPr/>
        </p:nvCxnSpPr>
        <p:spPr>
          <a:xfrm>
            <a:off x="7874875" y="1407000"/>
            <a:ext cx="0" cy="1277100"/>
          </a:xfrm>
          <a:prstGeom prst="straightConnector1">
            <a:avLst/>
          </a:prstGeom>
          <a:noFill/>
          <a:ln cap="flat" cmpd="sng" w="19050">
            <a:solidFill>
              <a:srgbClr val="000000"/>
            </a:solidFill>
            <a:prstDash val="solid"/>
            <a:round/>
            <a:headEnd len="lg" w="lg" type="stealth"/>
            <a:tailEnd len="lg" w="lg" type="stealth"/>
          </a:ln>
        </p:spPr>
      </p:cxnSp>
      <p:sp>
        <p:nvSpPr>
          <p:cNvPr id="299" name="Shape 299"/>
          <p:cNvSpPr txBox="1"/>
          <p:nvPr/>
        </p:nvSpPr>
        <p:spPr>
          <a:xfrm>
            <a:off x="6633350" y="993225"/>
            <a:ext cx="981300" cy="271800"/>
          </a:xfrm>
          <a:prstGeom prst="rect">
            <a:avLst/>
          </a:prstGeom>
          <a:noFill/>
          <a:ln>
            <a:noFill/>
          </a:ln>
        </p:spPr>
        <p:txBody>
          <a:bodyPr anchorCtr="0" anchor="t" bIns="91425" lIns="91425" rIns="91425" tIns="91425">
            <a:noAutofit/>
          </a:bodyPr>
          <a:lstStyle/>
          <a:p>
            <a:pPr lvl="0" algn="ctr">
              <a:spcBef>
                <a:spcPts val="0"/>
              </a:spcBef>
              <a:buNone/>
            </a:pPr>
            <a:r>
              <a:rPr lang="en"/>
              <a:t>25 mm</a:t>
            </a:r>
          </a:p>
        </p:txBody>
      </p:sp>
      <p:sp>
        <p:nvSpPr>
          <p:cNvPr id="300" name="Shape 300"/>
          <p:cNvSpPr txBox="1"/>
          <p:nvPr/>
        </p:nvSpPr>
        <p:spPr>
          <a:xfrm>
            <a:off x="7874875" y="1856400"/>
            <a:ext cx="780300" cy="378300"/>
          </a:xfrm>
          <a:prstGeom prst="rect">
            <a:avLst/>
          </a:prstGeom>
          <a:noFill/>
          <a:ln>
            <a:noFill/>
          </a:ln>
        </p:spPr>
        <p:txBody>
          <a:bodyPr anchorCtr="0" anchor="t" bIns="91425" lIns="91425" rIns="91425" tIns="91425">
            <a:noAutofit/>
          </a:bodyPr>
          <a:lstStyle/>
          <a:p>
            <a:pPr lvl="0">
              <a:spcBef>
                <a:spcPts val="0"/>
              </a:spcBef>
              <a:buNone/>
            </a:pPr>
            <a:r>
              <a:rPr lang="en"/>
              <a:t>24 mm</a:t>
            </a:r>
          </a:p>
        </p:txBody>
      </p:sp>
      <p:cxnSp>
        <p:nvCxnSpPr>
          <p:cNvPr id="301" name="Shape 301"/>
          <p:cNvCxnSpPr/>
          <p:nvPr/>
        </p:nvCxnSpPr>
        <p:spPr>
          <a:xfrm>
            <a:off x="6674700" y="3097900"/>
            <a:ext cx="875100" cy="0"/>
          </a:xfrm>
          <a:prstGeom prst="straightConnector1">
            <a:avLst/>
          </a:prstGeom>
          <a:noFill/>
          <a:ln cap="flat" cmpd="sng" w="19050">
            <a:solidFill>
              <a:srgbClr val="000000"/>
            </a:solidFill>
            <a:prstDash val="solid"/>
            <a:round/>
            <a:headEnd len="lg" w="lg" type="stealth"/>
            <a:tailEnd len="lg" w="lg" type="stealth"/>
          </a:ln>
        </p:spPr>
      </p:cxnSp>
      <p:sp>
        <p:nvSpPr>
          <p:cNvPr id="302" name="Shape 302"/>
          <p:cNvSpPr txBox="1"/>
          <p:nvPr/>
        </p:nvSpPr>
        <p:spPr>
          <a:xfrm>
            <a:off x="6733850" y="3097900"/>
            <a:ext cx="780300" cy="271800"/>
          </a:xfrm>
          <a:prstGeom prst="rect">
            <a:avLst/>
          </a:prstGeom>
          <a:noFill/>
          <a:ln>
            <a:noFill/>
          </a:ln>
        </p:spPr>
        <p:txBody>
          <a:bodyPr anchorCtr="0" anchor="t" bIns="91425" lIns="91425" rIns="91425" tIns="91425">
            <a:noAutofit/>
          </a:bodyPr>
          <a:lstStyle/>
          <a:p>
            <a:pPr lvl="0" algn="ctr">
              <a:spcBef>
                <a:spcPts val="0"/>
              </a:spcBef>
              <a:buNone/>
            </a:pPr>
            <a:r>
              <a:rPr lang="en"/>
              <a:t>16 mm</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a:t>Optics</a:t>
            </a:r>
          </a:p>
        </p:txBody>
      </p:sp>
      <p:sp>
        <p:nvSpPr>
          <p:cNvPr id="308" name="Shape 308"/>
          <p:cNvSpPr txBox="1"/>
          <p:nvPr>
            <p:ph idx="1" type="body"/>
          </p:nvPr>
        </p:nvSpPr>
        <p:spPr>
          <a:xfrm>
            <a:off x="387900" y="1489825"/>
            <a:ext cx="4412700" cy="3078900"/>
          </a:xfrm>
          <a:prstGeom prst="rect">
            <a:avLst/>
          </a:prstGeom>
        </p:spPr>
        <p:txBody>
          <a:bodyPr anchorCtr="0" anchor="t" bIns="91425" lIns="91425" rIns="91425" tIns="91425">
            <a:noAutofit/>
          </a:bodyPr>
          <a:lstStyle/>
          <a:p>
            <a:pPr lvl="0">
              <a:spcBef>
                <a:spcPts val="0"/>
              </a:spcBef>
              <a:buNone/>
            </a:pPr>
            <a:r>
              <a:rPr lang="en"/>
              <a:t>Optical fibers for NIR transmission</a:t>
            </a:r>
          </a:p>
          <a:p>
            <a:pPr lvl="0">
              <a:spcBef>
                <a:spcPts val="0"/>
              </a:spcBef>
              <a:buNone/>
            </a:pPr>
            <a:r>
              <a:rPr lang="en"/>
              <a:t>AR coated plano-CX lenses for collimation and focusing</a:t>
            </a:r>
          </a:p>
          <a:p>
            <a:pPr lvl="0">
              <a:spcBef>
                <a:spcPts val="0"/>
              </a:spcBef>
              <a:buNone/>
            </a:pPr>
            <a:r>
              <a:rPr lang="en"/>
              <a:t>Beamsplitter to decrease incident power, redirect Raman signal</a:t>
            </a:r>
          </a:p>
          <a:p>
            <a:pPr lvl="0">
              <a:spcBef>
                <a:spcPts val="0"/>
              </a:spcBef>
              <a:buNone/>
            </a:pPr>
            <a:r>
              <a:rPr lang="en"/>
              <a:t>Mirror</a:t>
            </a:r>
          </a:p>
          <a:p>
            <a:pPr lvl="0" rtl="0">
              <a:spcBef>
                <a:spcPts val="0"/>
              </a:spcBef>
              <a:buNone/>
            </a:pPr>
            <a:r>
              <a:rPr lang="en"/>
              <a:t>Longpass filter to diminish Rayleigh signal (785 nm), allow transmission of Raman signal ( &gt; 800 nm)</a:t>
            </a:r>
          </a:p>
        </p:txBody>
      </p:sp>
      <p:pic>
        <p:nvPicPr>
          <p:cNvPr id="309" name="Shape 309"/>
          <p:cNvPicPr preferRelativeResize="0"/>
          <p:nvPr/>
        </p:nvPicPr>
        <p:blipFill rotWithShape="1">
          <a:blip r:embed="rId3">
            <a:alphaModFix/>
          </a:blip>
          <a:srcRect b="15818" l="11300" r="12135" t="14494"/>
          <a:stretch/>
        </p:blipFill>
        <p:spPr>
          <a:xfrm>
            <a:off x="5140522" y="813603"/>
            <a:ext cx="1389000" cy="995447"/>
          </a:xfrm>
          <a:prstGeom prst="rect">
            <a:avLst/>
          </a:prstGeom>
          <a:noFill/>
          <a:ln>
            <a:noFill/>
          </a:ln>
        </p:spPr>
      </p:pic>
      <p:sp>
        <p:nvSpPr>
          <p:cNvPr id="310" name="Shape 310"/>
          <p:cNvSpPr txBox="1"/>
          <p:nvPr/>
        </p:nvSpPr>
        <p:spPr>
          <a:xfrm>
            <a:off x="5316325" y="1085562"/>
            <a:ext cx="1037400" cy="451500"/>
          </a:xfrm>
          <a:prstGeom prst="rect">
            <a:avLst/>
          </a:prstGeom>
          <a:noFill/>
          <a:ln>
            <a:noFill/>
          </a:ln>
        </p:spPr>
        <p:txBody>
          <a:bodyPr anchorCtr="0" anchor="t" bIns="91425" lIns="91425" rIns="91425" tIns="91425">
            <a:noAutofit/>
          </a:bodyPr>
          <a:lstStyle/>
          <a:p>
            <a:pPr lvl="0" algn="ctr">
              <a:spcBef>
                <a:spcPts val="0"/>
              </a:spcBef>
              <a:buNone/>
            </a:pPr>
            <a:r>
              <a:rPr lang="en"/>
              <a:t>12.7 mm</a:t>
            </a:r>
          </a:p>
        </p:txBody>
      </p:sp>
      <p:pic>
        <p:nvPicPr>
          <p:cNvPr id="311" name="Shape 311"/>
          <p:cNvPicPr preferRelativeResize="0"/>
          <p:nvPr/>
        </p:nvPicPr>
        <p:blipFill rotWithShape="1">
          <a:blip r:embed="rId4">
            <a:alphaModFix/>
          </a:blip>
          <a:srcRect b="0" l="8015" r="4861" t="0"/>
          <a:stretch/>
        </p:blipFill>
        <p:spPr>
          <a:xfrm>
            <a:off x="7141774" y="458025"/>
            <a:ext cx="1526899" cy="1427249"/>
          </a:xfrm>
          <a:prstGeom prst="rect">
            <a:avLst/>
          </a:prstGeom>
          <a:noFill/>
          <a:ln>
            <a:noFill/>
          </a:ln>
        </p:spPr>
      </p:pic>
      <p:sp>
        <p:nvSpPr>
          <p:cNvPr id="312" name="Shape 312"/>
          <p:cNvSpPr txBox="1"/>
          <p:nvPr/>
        </p:nvSpPr>
        <p:spPr>
          <a:xfrm rot="1909996">
            <a:off x="7239506" y="1085512"/>
            <a:ext cx="1037445" cy="451624"/>
          </a:xfrm>
          <a:prstGeom prst="rect">
            <a:avLst/>
          </a:prstGeom>
          <a:noFill/>
          <a:ln>
            <a:noFill/>
          </a:ln>
        </p:spPr>
        <p:txBody>
          <a:bodyPr anchorCtr="0" anchor="t" bIns="91425" lIns="91425" rIns="91425" tIns="91425">
            <a:noAutofit/>
          </a:bodyPr>
          <a:lstStyle/>
          <a:p>
            <a:pPr lvl="0" rtl="0" algn="ctr">
              <a:spcBef>
                <a:spcPts val="0"/>
              </a:spcBef>
              <a:buNone/>
            </a:pPr>
            <a:r>
              <a:rPr lang="en"/>
              <a:t>19.05 mm</a:t>
            </a:r>
          </a:p>
        </p:txBody>
      </p:sp>
      <p:pic>
        <p:nvPicPr>
          <p:cNvPr id="313" name="Shape 313"/>
          <p:cNvPicPr preferRelativeResize="0"/>
          <p:nvPr/>
        </p:nvPicPr>
        <p:blipFill rotWithShape="1">
          <a:blip r:embed="rId5">
            <a:alphaModFix/>
          </a:blip>
          <a:srcRect b="0" l="10913" r="0" t="11150"/>
          <a:stretch/>
        </p:blipFill>
        <p:spPr>
          <a:xfrm>
            <a:off x="5464300" y="2570674"/>
            <a:ext cx="975825" cy="930900"/>
          </a:xfrm>
          <a:prstGeom prst="rect">
            <a:avLst/>
          </a:prstGeom>
          <a:noFill/>
          <a:ln>
            <a:noFill/>
          </a:ln>
        </p:spPr>
      </p:pic>
      <p:sp>
        <p:nvSpPr>
          <p:cNvPr id="314" name="Shape 314"/>
          <p:cNvSpPr txBox="1"/>
          <p:nvPr/>
        </p:nvSpPr>
        <p:spPr>
          <a:xfrm>
            <a:off x="5433500" y="2803525"/>
            <a:ext cx="1037400" cy="451500"/>
          </a:xfrm>
          <a:prstGeom prst="rect">
            <a:avLst/>
          </a:prstGeom>
          <a:noFill/>
          <a:ln>
            <a:noFill/>
          </a:ln>
        </p:spPr>
        <p:txBody>
          <a:bodyPr anchorCtr="0" anchor="t" bIns="91425" lIns="91425" rIns="91425" tIns="91425">
            <a:noAutofit/>
          </a:bodyPr>
          <a:lstStyle/>
          <a:p>
            <a:pPr lvl="0" rtl="0" algn="ctr">
              <a:spcBef>
                <a:spcPts val="0"/>
              </a:spcBef>
              <a:buNone/>
            </a:pPr>
            <a:r>
              <a:rPr lang="en"/>
              <a:t>6.35</a:t>
            </a:r>
            <a:r>
              <a:rPr lang="en"/>
              <a:t> mm</a:t>
            </a:r>
          </a:p>
        </p:txBody>
      </p:sp>
      <p:pic>
        <p:nvPicPr>
          <p:cNvPr id="315" name="Shape 315"/>
          <p:cNvPicPr preferRelativeResize="0"/>
          <p:nvPr/>
        </p:nvPicPr>
        <p:blipFill rotWithShape="1">
          <a:blip r:embed="rId6">
            <a:alphaModFix/>
          </a:blip>
          <a:srcRect b="3740" l="9574" r="6581" t="3452"/>
          <a:stretch/>
        </p:blipFill>
        <p:spPr>
          <a:xfrm>
            <a:off x="6847750" y="2570674"/>
            <a:ext cx="1820924" cy="1856374"/>
          </a:xfrm>
          <a:prstGeom prst="rect">
            <a:avLst/>
          </a:prstGeom>
          <a:noFill/>
          <a:ln>
            <a:noFill/>
          </a:ln>
        </p:spPr>
      </p:pic>
      <p:sp>
        <p:nvSpPr>
          <p:cNvPr id="316" name="Shape 316"/>
          <p:cNvSpPr txBox="1"/>
          <p:nvPr/>
        </p:nvSpPr>
        <p:spPr>
          <a:xfrm>
            <a:off x="7239512" y="3189412"/>
            <a:ext cx="1037400" cy="618900"/>
          </a:xfrm>
          <a:prstGeom prst="rect">
            <a:avLst/>
          </a:prstGeom>
          <a:noFill/>
          <a:ln>
            <a:noFill/>
          </a:ln>
        </p:spPr>
        <p:txBody>
          <a:bodyPr anchorCtr="0" anchor="t" bIns="91425" lIns="91425" rIns="91425" tIns="91425">
            <a:noAutofit/>
          </a:bodyPr>
          <a:lstStyle/>
          <a:p>
            <a:pPr lvl="0" rtl="0" algn="ctr">
              <a:spcBef>
                <a:spcPts val="0"/>
              </a:spcBef>
              <a:buNone/>
            </a:pPr>
            <a:r>
              <a:rPr lang="en"/>
              <a:t>25.4</a:t>
            </a:r>
            <a:r>
              <a:rPr lang="en"/>
              <a:t> mm</a:t>
            </a:r>
          </a:p>
          <a:p>
            <a:pPr lvl="0" rtl="0" algn="ctr">
              <a:spcBef>
                <a:spcPts val="0"/>
              </a:spcBef>
              <a:buNone/>
            </a:pPr>
            <a:r>
              <a:rPr lang="en"/>
              <a:t>(1“)</a:t>
            </a:r>
          </a:p>
        </p:txBody>
      </p:sp>
      <p:sp>
        <p:nvSpPr>
          <p:cNvPr id="317" name="Shape 317"/>
          <p:cNvSpPr txBox="1"/>
          <p:nvPr/>
        </p:nvSpPr>
        <p:spPr>
          <a:xfrm>
            <a:off x="7063712" y="4448725"/>
            <a:ext cx="1389000" cy="3903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FFFFFF"/>
                </a:solidFill>
              </a:rPr>
              <a:t>Beamsplitter</a:t>
            </a:r>
          </a:p>
        </p:txBody>
      </p:sp>
      <p:sp>
        <p:nvSpPr>
          <p:cNvPr id="318" name="Shape 318"/>
          <p:cNvSpPr txBox="1"/>
          <p:nvPr/>
        </p:nvSpPr>
        <p:spPr>
          <a:xfrm>
            <a:off x="7369125" y="1830400"/>
            <a:ext cx="1210200" cy="3903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FFFFFF"/>
                </a:solidFill>
              </a:rPr>
              <a:t>Mirror</a:t>
            </a:r>
          </a:p>
        </p:txBody>
      </p:sp>
      <p:sp>
        <p:nvSpPr>
          <p:cNvPr id="319" name="Shape 319"/>
          <p:cNvSpPr txBox="1"/>
          <p:nvPr/>
        </p:nvSpPr>
        <p:spPr>
          <a:xfrm>
            <a:off x="5172912" y="1830400"/>
            <a:ext cx="1324200" cy="3903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FFFFFF"/>
                </a:solidFill>
              </a:rPr>
              <a:t>Longpass Filter</a:t>
            </a:r>
          </a:p>
        </p:txBody>
      </p:sp>
      <p:sp>
        <p:nvSpPr>
          <p:cNvPr id="320" name="Shape 320"/>
          <p:cNvSpPr txBox="1"/>
          <p:nvPr/>
        </p:nvSpPr>
        <p:spPr>
          <a:xfrm>
            <a:off x="5347100" y="3501575"/>
            <a:ext cx="1210200" cy="390300"/>
          </a:xfrm>
          <a:prstGeom prst="rect">
            <a:avLst/>
          </a:prstGeom>
          <a:noFill/>
          <a:ln>
            <a:noFill/>
          </a:ln>
        </p:spPr>
        <p:txBody>
          <a:bodyPr anchorCtr="0" anchor="t" bIns="91425" lIns="91425" rIns="91425" tIns="91425">
            <a:noAutofit/>
          </a:bodyPr>
          <a:lstStyle/>
          <a:p>
            <a:pPr lvl="0" rtl="0" algn="ctr">
              <a:spcBef>
                <a:spcPts val="0"/>
              </a:spcBef>
              <a:buNone/>
            </a:pPr>
            <a:r>
              <a:rPr lang="en" sz="1200">
                <a:solidFill>
                  <a:srgbClr val="FFFFFF"/>
                </a:solidFill>
              </a:rPr>
              <a:t>Lens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a:t>Mounting the Optics Within the Probe</a:t>
            </a:r>
          </a:p>
        </p:txBody>
      </p:sp>
      <p:sp>
        <p:nvSpPr>
          <p:cNvPr id="326" name="Shape 326"/>
          <p:cNvSpPr txBox="1"/>
          <p:nvPr>
            <p:ph idx="1" type="body"/>
          </p:nvPr>
        </p:nvSpPr>
        <p:spPr>
          <a:xfrm>
            <a:off x="387900" y="1489825"/>
            <a:ext cx="3999900" cy="3078900"/>
          </a:xfrm>
          <a:prstGeom prst="rect">
            <a:avLst/>
          </a:prstGeom>
        </p:spPr>
        <p:txBody>
          <a:bodyPr anchorCtr="0" anchor="t" bIns="91425" lIns="91425" rIns="91425" tIns="91425">
            <a:noAutofit/>
          </a:bodyPr>
          <a:lstStyle/>
          <a:p>
            <a:pPr lvl="0">
              <a:spcBef>
                <a:spcPts val="0"/>
              </a:spcBef>
              <a:buNone/>
            </a:pPr>
            <a:r>
              <a:rPr lang="en"/>
              <a:t>Optics within the probe must be well-aligned and sturdy.</a:t>
            </a:r>
          </a:p>
          <a:p>
            <a:pPr lvl="0">
              <a:spcBef>
                <a:spcPts val="0"/>
              </a:spcBef>
              <a:buNone/>
            </a:pPr>
            <a:r>
              <a:t/>
            </a:r>
            <a:endParaRPr/>
          </a:p>
          <a:p>
            <a:pPr lvl="0" rtl="0">
              <a:spcBef>
                <a:spcPts val="0"/>
              </a:spcBef>
              <a:buNone/>
            </a:pPr>
            <a:r>
              <a:rPr lang="en"/>
              <a:t>3D printed mounts allow for custom-sized optical holders.</a:t>
            </a:r>
          </a:p>
          <a:p>
            <a:pPr lvl="0" rtl="0">
              <a:spcBef>
                <a:spcPts val="0"/>
              </a:spcBef>
              <a:buNone/>
            </a:pPr>
            <a:r>
              <a:rPr lang="en"/>
              <a:t>Can print individual holders and/or as a channel for the rays to travel through. Use optical glue and/or set screws.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Data Collection and Analysis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928762" y="76200"/>
            <a:ext cx="7286472"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General Specifications</a:t>
            </a:r>
          </a:p>
        </p:txBody>
      </p:sp>
      <p:sp>
        <p:nvSpPr>
          <p:cNvPr id="82" name="Shape 82"/>
          <p:cNvSpPr txBox="1"/>
          <p:nvPr>
            <p:ph idx="1" type="body"/>
          </p:nvPr>
        </p:nvSpPr>
        <p:spPr>
          <a:xfrm>
            <a:off x="387900" y="1489825"/>
            <a:ext cx="3999900" cy="3078900"/>
          </a:xfrm>
          <a:prstGeom prst="rect">
            <a:avLst/>
          </a:prstGeom>
        </p:spPr>
        <p:txBody>
          <a:bodyPr anchorCtr="0" anchor="t" bIns="91425" lIns="91425" rIns="91425" tIns="91425">
            <a:noAutofit/>
          </a:bodyPr>
          <a:lstStyle/>
          <a:p>
            <a:pPr lvl="0" rtl="0">
              <a:spcBef>
                <a:spcPts val="0"/>
              </a:spcBef>
              <a:buNone/>
            </a:pPr>
            <a:r>
              <a:rPr lang="en"/>
              <a:t>Construct a handheld probe weighing less than 3 lbs (1.4 kg) for comfort and ease of use.</a:t>
            </a:r>
          </a:p>
          <a:p>
            <a:pPr lvl="0" rtl="0">
              <a:spcBef>
                <a:spcPts val="0"/>
              </a:spcBef>
              <a:spcAft>
                <a:spcPts val="0"/>
              </a:spcAft>
              <a:buNone/>
            </a:pPr>
            <a:r>
              <a:t/>
            </a:r>
            <a:endParaRPr/>
          </a:p>
          <a:p>
            <a:pPr lvl="0" rtl="0">
              <a:spcBef>
                <a:spcPts val="0"/>
              </a:spcBef>
              <a:spcAft>
                <a:spcPts val="0"/>
              </a:spcAft>
              <a:buNone/>
            </a:pPr>
            <a:r>
              <a:t/>
            </a:r>
            <a:endParaRPr/>
          </a:p>
          <a:p>
            <a:pPr lvl="0" rtl="0">
              <a:spcBef>
                <a:spcPts val="0"/>
              </a:spcBef>
              <a:spcAft>
                <a:spcPts val="0"/>
              </a:spcAft>
              <a:buNone/>
            </a:pPr>
            <a:r>
              <a:t/>
            </a:r>
            <a:endParaRPr/>
          </a:p>
          <a:p>
            <a:pPr lvl="0" rtl="0">
              <a:spcBef>
                <a:spcPts val="0"/>
              </a:spcBef>
              <a:spcAft>
                <a:spcPts val="0"/>
              </a:spcAft>
              <a:buNone/>
            </a:pPr>
            <a:r>
              <a:rPr lang="en"/>
              <a:t>Capture an image of the sample area at least as large as the beam spot size.</a:t>
            </a:r>
          </a:p>
          <a:p>
            <a:pPr lvl="0" rtl="0">
              <a:spcBef>
                <a:spcPts val="0"/>
              </a:spcBef>
              <a:spcAft>
                <a:spcPts val="0"/>
              </a:spcAft>
              <a:buNone/>
            </a:pPr>
            <a:r>
              <a:t/>
            </a:r>
            <a:endParaRPr/>
          </a:p>
          <a:p>
            <a:pPr lvl="0" rtl="0">
              <a:spcBef>
                <a:spcPts val="0"/>
              </a:spcBef>
              <a:buNone/>
            </a:pPr>
            <a:br>
              <a:rPr lang="en"/>
            </a:br>
            <a:br>
              <a:rPr lang="en"/>
            </a:br>
          </a:p>
        </p:txBody>
      </p:sp>
      <p:sp>
        <p:nvSpPr>
          <p:cNvPr id="83" name="Shape 83"/>
          <p:cNvSpPr txBox="1"/>
          <p:nvPr>
            <p:ph idx="2" type="body"/>
          </p:nvPr>
        </p:nvSpPr>
        <p:spPr>
          <a:xfrm>
            <a:off x="4756200" y="1489825"/>
            <a:ext cx="3999900" cy="3342000"/>
          </a:xfrm>
          <a:prstGeom prst="rect">
            <a:avLst/>
          </a:prstGeom>
        </p:spPr>
        <p:txBody>
          <a:bodyPr anchorCtr="0" anchor="t" bIns="91425" lIns="91425" rIns="91425" tIns="91425">
            <a:noAutofit/>
          </a:bodyPr>
          <a:lstStyle/>
          <a:p>
            <a:pPr lvl="0" rtl="0">
              <a:spcBef>
                <a:spcPts val="0"/>
              </a:spcBef>
              <a:spcAft>
                <a:spcPts val="0"/>
              </a:spcAft>
              <a:buNone/>
            </a:pPr>
            <a:r>
              <a:rPr lang="en"/>
              <a:t>Analyse the Raman spectra and discriminate the intensity and wavenumber differences between normal and scarred (or cancerous) skin.</a:t>
            </a:r>
          </a:p>
          <a:p>
            <a:pPr lvl="0" rtl="0">
              <a:spcBef>
                <a:spcPts val="0"/>
              </a:spcBef>
              <a:buNone/>
            </a:pPr>
            <a:r>
              <a:t/>
            </a:r>
            <a:endParaRPr/>
          </a:p>
          <a:p>
            <a:pPr lvl="0" rtl="0">
              <a:spcBef>
                <a:spcPts val="0"/>
              </a:spcBef>
              <a:buNone/>
            </a:pPr>
            <a:r>
              <a:rPr lang="en"/>
              <a:t>Display results in an easy-to-interpret manner.</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System Control </a:t>
            </a:r>
          </a:p>
        </p:txBody>
      </p:sp>
      <p:sp>
        <p:nvSpPr>
          <p:cNvPr id="342" name="Shape 342"/>
          <p:cNvSpPr txBox="1"/>
          <p:nvPr>
            <p:ph idx="1" type="body"/>
          </p:nvPr>
        </p:nvSpPr>
        <p:spPr>
          <a:xfrm>
            <a:off x="387900" y="1489825"/>
            <a:ext cx="3999900" cy="3078900"/>
          </a:xfrm>
          <a:prstGeom prst="rect">
            <a:avLst/>
          </a:prstGeom>
        </p:spPr>
        <p:txBody>
          <a:bodyPr anchorCtr="0" anchor="t" bIns="91425" lIns="91425" rIns="91425" tIns="91425">
            <a:noAutofit/>
          </a:bodyPr>
          <a:lstStyle/>
          <a:p>
            <a:pPr lvl="0">
              <a:spcBef>
                <a:spcPts val="0"/>
              </a:spcBef>
              <a:buNone/>
            </a:pPr>
            <a:r>
              <a:rPr b="1" lang="en" sz="1800" u="sng"/>
              <a:t>Control Program</a:t>
            </a:r>
          </a:p>
          <a:p>
            <a:pPr lvl="0">
              <a:spcBef>
                <a:spcPts val="0"/>
              </a:spcBef>
              <a:buNone/>
            </a:pPr>
            <a:r>
              <a:rPr lang="en"/>
              <a:t>Java-</a:t>
            </a:r>
            <a:r>
              <a:rPr lang="en"/>
              <a:t>based backend</a:t>
            </a:r>
          </a:p>
          <a:p>
            <a:pPr lvl="0">
              <a:spcBef>
                <a:spcPts val="0"/>
              </a:spcBef>
              <a:buNone/>
            </a:pPr>
            <a:r>
              <a:rPr lang="en"/>
              <a:t>Omni Driver Java API - Spectrometer Control</a:t>
            </a:r>
          </a:p>
          <a:p>
            <a:pPr lvl="0">
              <a:spcBef>
                <a:spcPts val="0"/>
              </a:spcBef>
              <a:buNone/>
            </a:pPr>
            <a:r>
              <a:rPr lang="en"/>
              <a:t>Pi4J Library - GPIO Pin Control</a:t>
            </a:r>
          </a:p>
        </p:txBody>
      </p:sp>
      <p:sp>
        <p:nvSpPr>
          <p:cNvPr id="343" name="Shape 343"/>
          <p:cNvSpPr txBox="1"/>
          <p:nvPr>
            <p:ph idx="2" type="body"/>
          </p:nvPr>
        </p:nvSpPr>
        <p:spPr>
          <a:xfrm>
            <a:off x="4756200" y="1489825"/>
            <a:ext cx="2588700" cy="3078900"/>
          </a:xfrm>
          <a:prstGeom prst="rect">
            <a:avLst/>
          </a:prstGeom>
        </p:spPr>
        <p:txBody>
          <a:bodyPr anchorCtr="0" anchor="t" bIns="91425" lIns="91425" rIns="91425" tIns="91425">
            <a:noAutofit/>
          </a:bodyPr>
          <a:lstStyle/>
          <a:p>
            <a:pPr lvl="0" algn="just">
              <a:spcBef>
                <a:spcPts val="0"/>
              </a:spcBef>
              <a:buNone/>
            </a:pPr>
            <a:r>
              <a:rPr b="1" lang="en" sz="1800" u="sng"/>
              <a:t>Control Ports</a:t>
            </a:r>
          </a:p>
          <a:p>
            <a:pPr lvl="0" algn="just">
              <a:spcBef>
                <a:spcPts val="0"/>
              </a:spcBef>
              <a:buNone/>
            </a:pPr>
            <a:r>
              <a:rPr lang="en"/>
              <a:t>Spectrometer - USB Port</a:t>
            </a:r>
          </a:p>
          <a:p>
            <a:pPr lvl="0" algn="just">
              <a:spcBef>
                <a:spcPts val="0"/>
              </a:spcBef>
              <a:buNone/>
            </a:pPr>
            <a:r>
              <a:rPr lang="en"/>
              <a:t>Laser- GPIO Pin</a:t>
            </a:r>
          </a:p>
          <a:p>
            <a:pPr lvl="0" algn="just">
              <a:spcBef>
                <a:spcPts val="0"/>
              </a:spcBef>
              <a:buNone/>
            </a:pPr>
            <a:r>
              <a:rPr lang="en"/>
              <a:t>Temperature Sensor- GPIO Pin</a:t>
            </a:r>
          </a:p>
          <a:p>
            <a:pPr lvl="0" algn="just">
              <a:spcBef>
                <a:spcPts val="0"/>
              </a:spcBef>
              <a:buNone/>
            </a:pPr>
            <a:r>
              <a:rPr lang="en"/>
              <a:t>Camera System- CS Interface</a:t>
            </a:r>
          </a:p>
          <a:p>
            <a:pPr lvl="0" rtl="0" algn="just">
              <a:spcBef>
                <a:spcPts val="0"/>
              </a:spcBef>
              <a:buNone/>
            </a:pPr>
            <a:r>
              <a:rPr lang="en"/>
              <a:t>Fan System- GPIO Pins</a:t>
            </a:r>
          </a:p>
        </p:txBody>
      </p:sp>
      <p:pic>
        <p:nvPicPr>
          <p:cNvPr id="344" name="Shape 344"/>
          <p:cNvPicPr preferRelativeResize="0"/>
          <p:nvPr/>
        </p:nvPicPr>
        <p:blipFill>
          <a:blip r:embed="rId3">
            <a:alphaModFix/>
          </a:blip>
          <a:stretch>
            <a:fillRect/>
          </a:stretch>
        </p:blipFill>
        <p:spPr>
          <a:xfrm>
            <a:off x="387900" y="3626025"/>
            <a:ext cx="1178149" cy="1178149"/>
          </a:xfrm>
          <a:prstGeom prst="rect">
            <a:avLst/>
          </a:prstGeom>
          <a:noFill/>
          <a:ln>
            <a:noFill/>
          </a:ln>
        </p:spPr>
      </p:pic>
      <p:pic>
        <p:nvPicPr>
          <p:cNvPr id="345" name="Shape 345"/>
          <p:cNvPicPr preferRelativeResize="0"/>
          <p:nvPr/>
        </p:nvPicPr>
        <p:blipFill>
          <a:blip r:embed="rId4">
            <a:alphaModFix/>
          </a:blip>
          <a:stretch>
            <a:fillRect/>
          </a:stretch>
        </p:blipFill>
        <p:spPr>
          <a:xfrm>
            <a:off x="2182775" y="3626025"/>
            <a:ext cx="1178150" cy="1178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OmniDriver</a:t>
            </a:r>
          </a:p>
        </p:txBody>
      </p:sp>
      <p:sp>
        <p:nvSpPr>
          <p:cNvPr id="351" name="Shape 351"/>
          <p:cNvSpPr txBox="1"/>
          <p:nvPr>
            <p:ph idx="1" type="body"/>
          </p:nvPr>
        </p:nvSpPr>
        <p:spPr>
          <a:xfrm>
            <a:off x="387900" y="1489825"/>
            <a:ext cx="8220300" cy="3078900"/>
          </a:xfrm>
          <a:prstGeom prst="rect">
            <a:avLst/>
          </a:prstGeom>
        </p:spPr>
        <p:txBody>
          <a:bodyPr anchorCtr="0" anchor="t" bIns="91425" lIns="91425" rIns="91425" tIns="91425">
            <a:noAutofit/>
          </a:bodyPr>
          <a:lstStyle/>
          <a:p>
            <a:pPr lvl="0">
              <a:spcBef>
                <a:spcPts val="0"/>
              </a:spcBef>
              <a:buNone/>
            </a:pPr>
            <a:r>
              <a:rPr lang="en"/>
              <a:t>Ocean Optic’s Driver for all USB spectrometers</a:t>
            </a:r>
          </a:p>
          <a:p>
            <a:pPr lvl="0">
              <a:spcBef>
                <a:spcPts val="0"/>
              </a:spcBef>
              <a:buNone/>
            </a:pPr>
            <a:r>
              <a:rPr lang="en"/>
              <a:t>Cross Platform- Java, C#, Visual Basic, etc.</a:t>
            </a:r>
          </a:p>
          <a:p>
            <a:pPr lvl="0">
              <a:spcBef>
                <a:spcPts val="0"/>
              </a:spcBef>
              <a:buNone/>
            </a:pPr>
            <a:r>
              <a:rPr lang="en"/>
              <a:t>Allows us to create own intuitive backend program </a:t>
            </a:r>
            <a:br>
              <a:rPr lang="en"/>
            </a:br>
            <a:r>
              <a:rPr lang="en"/>
              <a:t>to control spectrometer</a:t>
            </a:r>
          </a:p>
          <a:p>
            <a:pPr lvl="0">
              <a:spcBef>
                <a:spcPts val="0"/>
              </a:spcBef>
              <a:buNone/>
            </a:pPr>
            <a:r>
              <a:t/>
            </a:r>
            <a:endParaRPr/>
          </a:p>
          <a:p>
            <a:pPr lvl="0">
              <a:spcBef>
                <a:spcPts val="0"/>
              </a:spcBef>
              <a:buNone/>
            </a:pPr>
            <a:r>
              <a:rPr lang="en"/>
              <a:t>Due to the cross-platform nature, this program should be able to be controlled via the 15 billion</a:t>
            </a:r>
            <a:r>
              <a:rPr lang="en"/>
              <a:t> java</a:t>
            </a:r>
            <a:r>
              <a:rPr lang="en"/>
              <a:t> devices</a:t>
            </a:r>
          </a:p>
          <a:p>
            <a:pPr lvl="0">
              <a:spcBef>
                <a:spcPts val="0"/>
              </a:spcBef>
              <a:buNone/>
            </a:pPr>
            <a:r>
              <a:t/>
            </a:r>
            <a:endParaRPr/>
          </a:p>
          <a:p>
            <a:pPr lvl="0">
              <a:spcBef>
                <a:spcPts val="0"/>
              </a:spcBef>
              <a:buNone/>
            </a:pPr>
            <a:r>
              <a:t/>
            </a:r>
            <a:endParaRPr/>
          </a:p>
        </p:txBody>
      </p:sp>
      <p:pic>
        <p:nvPicPr>
          <p:cNvPr id="352" name="Shape 352"/>
          <p:cNvPicPr preferRelativeResize="0"/>
          <p:nvPr/>
        </p:nvPicPr>
        <p:blipFill>
          <a:blip r:embed="rId3">
            <a:alphaModFix/>
          </a:blip>
          <a:stretch>
            <a:fillRect/>
          </a:stretch>
        </p:blipFill>
        <p:spPr>
          <a:xfrm>
            <a:off x="4866700" y="333000"/>
            <a:ext cx="3625425" cy="2674850"/>
          </a:xfrm>
          <a:prstGeom prst="rect">
            <a:avLst/>
          </a:prstGeom>
          <a:noFill/>
          <a:ln>
            <a:noFill/>
          </a:ln>
        </p:spPr>
      </p:pic>
      <p:pic>
        <p:nvPicPr>
          <p:cNvPr id="353" name="Shape 353"/>
          <p:cNvPicPr preferRelativeResize="0"/>
          <p:nvPr/>
        </p:nvPicPr>
        <p:blipFill>
          <a:blip r:embed="rId4">
            <a:alphaModFix/>
          </a:blip>
          <a:stretch>
            <a:fillRect/>
          </a:stretch>
        </p:blipFill>
        <p:spPr>
          <a:xfrm>
            <a:off x="3034925" y="333000"/>
            <a:ext cx="966450" cy="966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Pi4J</a:t>
            </a:r>
          </a:p>
        </p:txBody>
      </p:sp>
      <p:sp>
        <p:nvSpPr>
          <p:cNvPr id="359" name="Shape 359"/>
          <p:cNvSpPr txBox="1"/>
          <p:nvPr>
            <p:ph idx="1" type="body"/>
          </p:nvPr>
        </p:nvSpPr>
        <p:spPr>
          <a:xfrm>
            <a:off x="387900" y="1489825"/>
            <a:ext cx="3999900" cy="3078900"/>
          </a:xfrm>
          <a:prstGeom prst="rect">
            <a:avLst/>
          </a:prstGeom>
        </p:spPr>
        <p:txBody>
          <a:bodyPr anchorCtr="0" anchor="t" bIns="91425" lIns="91425" rIns="91425" tIns="91425">
            <a:noAutofit/>
          </a:bodyPr>
          <a:lstStyle/>
          <a:p>
            <a:pPr lvl="0">
              <a:spcBef>
                <a:spcPts val="0"/>
              </a:spcBef>
              <a:buNone/>
            </a:pPr>
            <a:r>
              <a:rPr lang="en"/>
              <a:t>Open Source Project</a:t>
            </a:r>
          </a:p>
          <a:p>
            <a:pPr lvl="0">
              <a:spcBef>
                <a:spcPts val="0"/>
              </a:spcBef>
              <a:buNone/>
            </a:pPr>
            <a:r>
              <a:rPr lang="en"/>
              <a:t>Low Level I/O Library</a:t>
            </a:r>
          </a:p>
          <a:p>
            <a:pPr lvl="0">
              <a:spcBef>
                <a:spcPts val="0"/>
              </a:spcBef>
              <a:buNone/>
            </a:pPr>
            <a:r>
              <a:rPr lang="en"/>
              <a:t>Object-Oriented API</a:t>
            </a:r>
          </a:p>
          <a:p>
            <a:pPr lvl="0">
              <a:spcBef>
                <a:spcPts val="0"/>
              </a:spcBef>
              <a:buNone/>
            </a:pPr>
            <a:r>
              <a:rPr lang="en"/>
              <a:t>Event Based</a:t>
            </a:r>
          </a:p>
          <a:p>
            <a:pPr lvl="0">
              <a:spcBef>
                <a:spcPts val="0"/>
              </a:spcBef>
              <a:buNone/>
            </a:pPr>
            <a:r>
              <a:rPr lang="en"/>
              <a:t>GPIO Pin control</a:t>
            </a:r>
          </a:p>
        </p:txBody>
      </p:sp>
      <p:pic>
        <p:nvPicPr>
          <p:cNvPr id="360" name="Shape 360"/>
          <p:cNvPicPr preferRelativeResize="0"/>
          <p:nvPr/>
        </p:nvPicPr>
        <p:blipFill>
          <a:blip r:embed="rId3">
            <a:alphaModFix/>
          </a:blip>
          <a:stretch>
            <a:fillRect/>
          </a:stretch>
        </p:blipFill>
        <p:spPr>
          <a:xfrm>
            <a:off x="1745200" y="323200"/>
            <a:ext cx="978350" cy="978350"/>
          </a:xfrm>
          <a:prstGeom prst="rect">
            <a:avLst/>
          </a:prstGeom>
          <a:noFill/>
          <a:ln>
            <a:noFill/>
          </a:ln>
        </p:spPr>
      </p:pic>
      <p:pic>
        <p:nvPicPr>
          <p:cNvPr id="361" name="Shape 361"/>
          <p:cNvPicPr preferRelativeResize="0"/>
          <p:nvPr/>
        </p:nvPicPr>
        <p:blipFill>
          <a:blip r:embed="rId4">
            <a:alphaModFix/>
          </a:blip>
          <a:stretch>
            <a:fillRect/>
          </a:stretch>
        </p:blipFill>
        <p:spPr>
          <a:xfrm>
            <a:off x="4106916" y="505309"/>
            <a:ext cx="3633849" cy="38328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387900" y="422525"/>
            <a:ext cx="8368200" cy="686100"/>
          </a:xfrm>
          <a:prstGeom prst="rect">
            <a:avLst/>
          </a:prstGeom>
        </p:spPr>
        <p:txBody>
          <a:bodyPr anchorCtr="0" anchor="b" bIns="91425" lIns="91425" rIns="91425" tIns="91425">
            <a:noAutofit/>
          </a:bodyPr>
          <a:lstStyle/>
          <a:p>
            <a:pPr lvl="0" rtl="0">
              <a:spcBef>
                <a:spcPts val="0"/>
              </a:spcBef>
              <a:buNone/>
            </a:pPr>
            <a:r>
              <a:rPr lang="en"/>
              <a:t>Data Analysis</a:t>
            </a:r>
          </a:p>
        </p:txBody>
      </p:sp>
      <p:sp>
        <p:nvSpPr>
          <p:cNvPr id="367" name="Shape 367"/>
          <p:cNvSpPr txBox="1"/>
          <p:nvPr>
            <p:ph idx="1" type="body"/>
          </p:nvPr>
        </p:nvSpPr>
        <p:spPr>
          <a:xfrm>
            <a:off x="387900" y="1489825"/>
            <a:ext cx="3999900" cy="3078900"/>
          </a:xfrm>
          <a:prstGeom prst="rect">
            <a:avLst/>
          </a:prstGeom>
        </p:spPr>
        <p:txBody>
          <a:bodyPr anchorCtr="0" anchor="t" bIns="91425" lIns="91425" rIns="91425" tIns="91425">
            <a:noAutofit/>
          </a:bodyPr>
          <a:lstStyle/>
          <a:p>
            <a:pPr indent="-228600" lvl="0" marL="457200" rtl="0">
              <a:spcBef>
                <a:spcPts val="0"/>
              </a:spcBef>
              <a:buAutoNum type="arabicPeriod"/>
            </a:pPr>
            <a:r>
              <a:rPr lang="en"/>
              <a:t>Laser Spectrum Analysis ( 100 Pass Average)</a:t>
            </a:r>
          </a:p>
          <a:p>
            <a:pPr indent="-228600" lvl="0" marL="457200" rtl="0">
              <a:spcBef>
                <a:spcPts val="0"/>
              </a:spcBef>
              <a:buAutoNum type="arabicPeriod"/>
            </a:pPr>
            <a:r>
              <a:rPr lang="en"/>
              <a:t>Dark Spectrum Analysis (100 Pass Average)</a:t>
            </a:r>
          </a:p>
          <a:p>
            <a:pPr indent="-228600" lvl="0" marL="457200" rtl="0">
              <a:spcBef>
                <a:spcPts val="0"/>
              </a:spcBef>
              <a:buAutoNum type="arabicPeriod"/>
            </a:pPr>
            <a:r>
              <a:rPr lang="en"/>
              <a:t>Laser Spectrum - Dark Spectrum</a:t>
            </a:r>
          </a:p>
          <a:p>
            <a:pPr indent="-228600" lvl="0" marL="457200" rtl="0">
              <a:spcBef>
                <a:spcPts val="0"/>
              </a:spcBef>
              <a:buAutoNum type="arabicPeriod"/>
            </a:pPr>
            <a:r>
              <a:rPr lang="en"/>
              <a:t>Remove </a:t>
            </a:r>
            <a:r>
              <a:rPr lang="en"/>
              <a:t>Nonlinearity</a:t>
            </a:r>
          </a:p>
          <a:p>
            <a:pPr indent="-228600" lvl="0" marL="457200" rtl="0">
              <a:spcBef>
                <a:spcPts val="0"/>
              </a:spcBef>
              <a:buAutoNum type="arabicPeriod"/>
            </a:pPr>
            <a:r>
              <a:rPr lang="en"/>
              <a:t>Apply Smoothing</a:t>
            </a:r>
          </a:p>
          <a:p>
            <a:pPr indent="-228600" lvl="0" marL="457200" rtl="0">
              <a:spcBef>
                <a:spcPts val="0"/>
              </a:spcBef>
              <a:buAutoNum type="arabicPeriod"/>
            </a:pPr>
            <a:r>
              <a:rPr lang="en"/>
              <a:t>Return Results</a:t>
            </a:r>
          </a:p>
        </p:txBody>
      </p:sp>
      <p:sp>
        <p:nvSpPr>
          <p:cNvPr id="368" name="Shape 368"/>
          <p:cNvSpPr txBox="1"/>
          <p:nvPr>
            <p:ph idx="1" type="body"/>
          </p:nvPr>
        </p:nvSpPr>
        <p:spPr>
          <a:xfrm>
            <a:off x="4756200" y="790500"/>
            <a:ext cx="3999900" cy="3078900"/>
          </a:xfrm>
          <a:prstGeom prst="rect">
            <a:avLst/>
          </a:prstGeom>
        </p:spPr>
        <p:txBody>
          <a:bodyPr anchorCtr="0" anchor="t" bIns="91425" lIns="91425" rIns="91425" tIns="91425">
            <a:noAutofit/>
          </a:bodyPr>
          <a:lstStyle/>
          <a:p>
            <a:pPr lvl="0" rtl="0">
              <a:spcBef>
                <a:spcPts val="0"/>
              </a:spcBef>
              <a:buNone/>
            </a:pPr>
            <a:r>
              <a:rPr lang="en"/>
              <a:t>Laser Spectrum Analysis-</a:t>
            </a:r>
          </a:p>
          <a:p>
            <a:pPr lvl="0" rtl="0">
              <a:spcBef>
                <a:spcPts val="0"/>
              </a:spcBef>
              <a:buNone/>
            </a:pPr>
            <a:r>
              <a:rPr lang="en"/>
              <a:t>Use Laser/Spectrometer System to Analyze Skin Sample</a:t>
            </a:r>
          </a:p>
          <a:p>
            <a:pPr lvl="0" rtl="0">
              <a:spcBef>
                <a:spcPts val="0"/>
              </a:spcBef>
              <a:buNone/>
            </a:pPr>
            <a:r>
              <a:rPr lang="en"/>
              <a:t>Run 100 Times to reduce impact of outlier results</a:t>
            </a:r>
          </a:p>
          <a:p>
            <a:pPr lvl="0" rtl="0">
              <a:spcBef>
                <a:spcPts val="0"/>
              </a:spcBef>
              <a:buNone/>
            </a:pPr>
            <a:r>
              <a:rPr lang="en"/>
              <a:t>~30s Runtime</a:t>
            </a:r>
          </a:p>
        </p:txBody>
      </p:sp>
      <p:sp>
        <p:nvSpPr>
          <p:cNvPr id="369" name="Shape 369"/>
          <p:cNvSpPr txBox="1"/>
          <p:nvPr>
            <p:ph idx="1" type="body"/>
          </p:nvPr>
        </p:nvSpPr>
        <p:spPr>
          <a:xfrm>
            <a:off x="4672025" y="790500"/>
            <a:ext cx="3999900" cy="3078900"/>
          </a:xfrm>
          <a:prstGeom prst="rect">
            <a:avLst/>
          </a:prstGeom>
        </p:spPr>
        <p:txBody>
          <a:bodyPr anchorCtr="0" anchor="t" bIns="91425" lIns="91425" rIns="91425" tIns="91425">
            <a:noAutofit/>
          </a:bodyPr>
          <a:lstStyle/>
          <a:p>
            <a:pPr lvl="0" rtl="0">
              <a:spcBef>
                <a:spcPts val="0"/>
              </a:spcBef>
              <a:buNone/>
            </a:pPr>
            <a:r>
              <a:rPr lang="en"/>
              <a:t>Dark Spectrum </a:t>
            </a:r>
            <a:r>
              <a:rPr lang="en"/>
              <a:t>Analysis-</a:t>
            </a:r>
          </a:p>
          <a:p>
            <a:pPr lvl="0" rtl="0">
              <a:spcBef>
                <a:spcPts val="0"/>
              </a:spcBef>
              <a:buNone/>
            </a:pPr>
            <a:r>
              <a:rPr lang="en"/>
              <a:t>Use Spectrometer to analyze raman signal without laser input</a:t>
            </a:r>
          </a:p>
          <a:p>
            <a:pPr lvl="0" rtl="0">
              <a:spcBef>
                <a:spcPts val="0"/>
              </a:spcBef>
              <a:buNone/>
            </a:pPr>
            <a:r>
              <a:rPr lang="en"/>
              <a:t>Run 20 Times to reduce impact of outlier results</a:t>
            </a:r>
          </a:p>
          <a:p>
            <a:pPr lvl="0" rtl="0">
              <a:spcBef>
                <a:spcPts val="0"/>
              </a:spcBef>
              <a:buNone/>
            </a:pPr>
            <a:r>
              <a:rPr lang="en"/>
              <a:t>~5s Runtime</a:t>
            </a:r>
          </a:p>
        </p:txBody>
      </p:sp>
      <p:sp>
        <p:nvSpPr>
          <p:cNvPr id="370" name="Shape 370"/>
          <p:cNvSpPr txBox="1"/>
          <p:nvPr>
            <p:ph idx="1" type="body"/>
          </p:nvPr>
        </p:nvSpPr>
        <p:spPr>
          <a:xfrm>
            <a:off x="4672025" y="1653650"/>
            <a:ext cx="3999900" cy="3078900"/>
          </a:xfrm>
          <a:prstGeom prst="rect">
            <a:avLst/>
          </a:prstGeom>
        </p:spPr>
        <p:txBody>
          <a:bodyPr anchorCtr="0" anchor="t" bIns="91425" lIns="91425" rIns="91425" tIns="91425">
            <a:noAutofit/>
          </a:bodyPr>
          <a:lstStyle/>
          <a:p>
            <a:pPr lvl="0">
              <a:spcBef>
                <a:spcPts val="0"/>
              </a:spcBef>
              <a:buNone/>
            </a:pPr>
            <a:r>
              <a:rPr lang="en"/>
              <a:t>Ensemble Average Smoothing-</a:t>
            </a:r>
          </a:p>
          <a:p>
            <a:pPr lvl="0">
              <a:spcBef>
                <a:spcPts val="0"/>
              </a:spcBef>
              <a:buNone/>
            </a:pPr>
            <a:r>
              <a:rPr lang="en"/>
              <a:t>Run over all 100 data passes</a:t>
            </a:r>
          </a:p>
          <a:p>
            <a:pPr lvl="0">
              <a:spcBef>
                <a:spcPts val="0"/>
              </a:spcBef>
              <a:buNone/>
            </a:pPr>
            <a:r>
              <a:rPr lang="en"/>
              <a:t>Reduces SNR by factor of 10-fold on 100 pases</a:t>
            </a: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User Interface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User Interface</a:t>
            </a:r>
          </a:p>
        </p:txBody>
      </p:sp>
      <p:sp>
        <p:nvSpPr>
          <p:cNvPr id="381" name="Shape 38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Visual </a:t>
            </a:r>
            <a:r>
              <a:rPr lang="en"/>
              <a:t>representation</a:t>
            </a:r>
            <a:r>
              <a:rPr lang="en"/>
              <a:t> of the project to </a:t>
            </a:r>
            <a:br>
              <a:rPr lang="en"/>
            </a:br>
            <a:r>
              <a:rPr lang="en"/>
              <a:t>end-users</a:t>
            </a:r>
          </a:p>
          <a:p>
            <a:pPr lvl="0">
              <a:spcBef>
                <a:spcPts val="0"/>
              </a:spcBef>
              <a:buNone/>
            </a:pPr>
            <a:r>
              <a:rPr lang="en"/>
              <a:t>Specifications:</a:t>
            </a:r>
          </a:p>
          <a:p>
            <a:pPr indent="457200" lvl="0">
              <a:spcBef>
                <a:spcPts val="0"/>
              </a:spcBef>
              <a:buNone/>
            </a:pPr>
            <a:r>
              <a:rPr lang="en"/>
              <a:t>Intuitive</a:t>
            </a:r>
          </a:p>
          <a:p>
            <a:pPr indent="457200" lvl="0">
              <a:spcBef>
                <a:spcPts val="0"/>
              </a:spcBef>
              <a:buNone/>
            </a:pPr>
            <a:r>
              <a:rPr lang="en"/>
              <a:t>Professional</a:t>
            </a:r>
          </a:p>
          <a:p>
            <a:pPr indent="457200" lvl="0">
              <a:spcBef>
                <a:spcPts val="0"/>
              </a:spcBef>
              <a:buNone/>
            </a:pPr>
            <a:r>
              <a:rPr lang="en"/>
              <a:t>Minimalistic</a:t>
            </a:r>
          </a:p>
        </p:txBody>
      </p:sp>
      <p:pic>
        <p:nvPicPr>
          <p:cNvPr id="382" name="Shape 382"/>
          <p:cNvPicPr preferRelativeResize="0"/>
          <p:nvPr/>
        </p:nvPicPr>
        <p:blipFill>
          <a:blip r:embed="rId3">
            <a:alphaModFix/>
          </a:blip>
          <a:stretch>
            <a:fillRect/>
          </a:stretch>
        </p:blipFill>
        <p:spPr>
          <a:xfrm>
            <a:off x="4760674" y="306787"/>
            <a:ext cx="4235024" cy="45299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Shape 387"/>
          <p:cNvPicPr preferRelativeResize="0"/>
          <p:nvPr/>
        </p:nvPicPr>
        <p:blipFill>
          <a:blip r:embed="rId3">
            <a:alphaModFix/>
          </a:blip>
          <a:stretch>
            <a:fillRect/>
          </a:stretch>
        </p:blipFill>
        <p:spPr>
          <a:xfrm>
            <a:off x="4845975" y="152400"/>
            <a:ext cx="4145624" cy="4838699"/>
          </a:xfrm>
          <a:prstGeom prst="rect">
            <a:avLst/>
          </a:prstGeom>
          <a:noFill/>
          <a:ln>
            <a:noFill/>
          </a:ln>
        </p:spPr>
      </p:pic>
      <p:pic>
        <p:nvPicPr>
          <p:cNvPr id="388" name="Shape 388"/>
          <p:cNvPicPr preferRelativeResize="0"/>
          <p:nvPr/>
        </p:nvPicPr>
        <p:blipFill>
          <a:blip r:embed="rId4">
            <a:alphaModFix/>
          </a:blip>
          <a:stretch>
            <a:fillRect/>
          </a:stretch>
        </p:blipFill>
        <p:spPr>
          <a:xfrm>
            <a:off x="152400" y="152400"/>
            <a:ext cx="4523680" cy="4838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id="393" name="Shape 393"/>
          <p:cNvPicPr preferRelativeResize="0"/>
          <p:nvPr/>
        </p:nvPicPr>
        <p:blipFill>
          <a:blip r:embed="rId3">
            <a:alphaModFix/>
          </a:blip>
          <a:stretch>
            <a:fillRect/>
          </a:stretch>
        </p:blipFill>
        <p:spPr>
          <a:xfrm>
            <a:off x="179600" y="235200"/>
            <a:ext cx="4163125" cy="4697600"/>
          </a:xfrm>
          <a:prstGeom prst="rect">
            <a:avLst/>
          </a:prstGeom>
          <a:noFill/>
          <a:ln>
            <a:noFill/>
          </a:ln>
        </p:spPr>
      </p:pic>
      <p:pic>
        <p:nvPicPr>
          <p:cNvPr id="394" name="Shape 394"/>
          <p:cNvPicPr preferRelativeResize="0"/>
          <p:nvPr/>
        </p:nvPicPr>
        <p:blipFill>
          <a:blip r:embed="rId4">
            <a:alphaModFix/>
          </a:blip>
          <a:stretch>
            <a:fillRect/>
          </a:stretch>
        </p:blipFill>
        <p:spPr>
          <a:xfrm>
            <a:off x="4495125" y="235199"/>
            <a:ext cx="4496475" cy="4697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Shape 399"/>
          <p:cNvPicPr preferRelativeResize="0"/>
          <p:nvPr/>
        </p:nvPicPr>
        <p:blipFill>
          <a:blip r:embed="rId3">
            <a:alphaModFix/>
          </a:blip>
          <a:stretch>
            <a:fillRect/>
          </a:stretch>
        </p:blipFill>
        <p:spPr>
          <a:xfrm>
            <a:off x="211550" y="152400"/>
            <a:ext cx="4341324" cy="4838699"/>
          </a:xfrm>
          <a:prstGeom prst="rect">
            <a:avLst/>
          </a:prstGeom>
          <a:noFill/>
          <a:ln>
            <a:noFill/>
          </a:ln>
        </p:spPr>
      </p:pic>
      <p:pic>
        <p:nvPicPr>
          <p:cNvPr id="400" name="Shape 400"/>
          <p:cNvPicPr preferRelativeResize="0"/>
          <p:nvPr/>
        </p:nvPicPr>
        <p:blipFill>
          <a:blip r:embed="rId4">
            <a:alphaModFix/>
          </a:blip>
          <a:stretch>
            <a:fillRect/>
          </a:stretch>
        </p:blipFill>
        <p:spPr>
          <a:xfrm>
            <a:off x="4660724" y="152400"/>
            <a:ext cx="4341324" cy="48386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Budget and Financing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Goals and Objectives</a:t>
            </a:r>
          </a:p>
        </p:txBody>
      </p:sp>
      <p:sp>
        <p:nvSpPr>
          <p:cNvPr id="89" name="Shape 89"/>
          <p:cNvSpPr txBox="1"/>
          <p:nvPr>
            <p:ph idx="1" type="body"/>
          </p:nvPr>
        </p:nvSpPr>
        <p:spPr>
          <a:xfrm>
            <a:off x="387900" y="1489825"/>
            <a:ext cx="3999900" cy="3078900"/>
          </a:xfrm>
          <a:prstGeom prst="rect">
            <a:avLst/>
          </a:prstGeom>
        </p:spPr>
        <p:txBody>
          <a:bodyPr anchorCtr="0" anchor="t" bIns="91425" lIns="91425" rIns="91425" tIns="91425">
            <a:noAutofit/>
          </a:bodyPr>
          <a:lstStyle/>
          <a:p>
            <a:pPr lvl="0" rtl="0">
              <a:spcBef>
                <a:spcPts val="0"/>
              </a:spcBef>
              <a:buNone/>
            </a:pPr>
            <a:r>
              <a:rPr lang="en" sz="1600"/>
              <a:t>Use Raman spectroscopy to identify cancerous skin cells</a:t>
            </a:r>
          </a:p>
          <a:p>
            <a:pPr lvl="0" rtl="0">
              <a:spcBef>
                <a:spcPts val="0"/>
              </a:spcBef>
              <a:buNone/>
            </a:pPr>
            <a:r>
              <a:rPr lang="en" sz="1600"/>
              <a:t>Differences in the Raman shift of normal cells versus that of cancerous cells</a:t>
            </a:r>
          </a:p>
          <a:p>
            <a:pPr lvl="0" rtl="0">
              <a:spcBef>
                <a:spcPts val="0"/>
              </a:spcBef>
              <a:buNone/>
            </a:pPr>
            <a:r>
              <a:rPr lang="en" sz="1600"/>
              <a:t>Benefits of Raman:</a:t>
            </a:r>
          </a:p>
          <a:p>
            <a:pPr indent="-330200" lvl="0" marL="457200" rtl="0">
              <a:spcBef>
                <a:spcPts val="0"/>
              </a:spcBef>
              <a:buSzPct val="100000"/>
              <a:buChar char="➢"/>
            </a:pPr>
            <a:r>
              <a:rPr lang="en" sz="1600"/>
              <a:t>Non-invasive</a:t>
            </a:r>
          </a:p>
          <a:p>
            <a:pPr indent="-330200" lvl="0" marL="457200" rtl="0">
              <a:spcBef>
                <a:spcPts val="0"/>
              </a:spcBef>
              <a:buSzPct val="100000"/>
              <a:buChar char="➢"/>
            </a:pPr>
            <a:r>
              <a:rPr lang="en" sz="1600"/>
              <a:t>Non-destructive</a:t>
            </a:r>
          </a:p>
          <a:p>
            <a:pPr indent="-330200" lvl="0" marL="457200" rtl="0">
              <a:spcBef>
                <a:spcPts val="0"/>
              </a:spcBef>
              <a:buSzPct val="100000"/>
              <a:buChar char="➢"/>
            </a:pPr>
            <a:r>
              <a:rPr lang="en" sz="1600"/>
              <a:t>Fast results</a:t>
            </a:r>
          </a:p>
        </p:txBody>
      </p:sp>
      <p:sp>
        <p:nvSpPr>
          <p:cNvPr id="90" name="Shape 90"/>
          <p:cNvSpPr txBox="1"/>
          <p:nvPr>
            <p:ph idx="2" type="body"/>
          </p:nvPr>
        </p:nvSpPr>
        <p:spPr>
          <a:xfrm>
            <a:off x="4240512" y="3880375"/>
            <a:ext cx="4625100" cy="886200"/>
          </a:xfrm>
          <a:prstGeom prst="rect">
            <a:avLst/>
          </a:prstGeom>
        </p:spPr>
        <p:txBody>
          <a:bodyPr anchorCtr="0" anchor="t" bIns="91425" lIns="91425" rIns="91425" tIns="91425">
            <a:noAutofit/>
          </a:bodyPr>
          <a:lstStyle/>
          <a:p>
            <a:pPr lvl="0">
              <a:lnSpc>
                <a:spcPct val="100000"/>
              </a:lnSpc>
              <a:spcBef>
                <a:spcPts val="0"/>
              </a:spcBef>
              <a:buNone/>
            </a:pPr>
            <a:r>
              <a:rPr lang="en" sz="1200"/>
              <a:t>Average normalized spectra of normal skin, basal cell carcinoma, and melanoma, showing differences in relative intensities and peak wavelengths.        </a:t>
            </a:r>
          </a:p>
          <a:p>
            <a:pPr lvl="0" rtl="0">
              <a:lnSpc>
                <a:spcPct val="100000"/>
              </a:lnSpc>
              <a:spcBef>
                <a:spcPts val="0"/>
              </a:spcBef>
              <a:buNone/>
            </a:pPr>
            <a:r>
              <a:rPr lang="en" sz="1000">
                <a:solidFill>
                  <a:srgbClr val="FFFFFF"/>
                </a:solidFill>
                <a:latin typeface="Arial"/>
                <a:ea typeface="Arial"/>
                <a:cs typeface="Arial"/>
                <a:sym typeface="Arial"/>
              </a:rPr>
              <a:t>[DOI: 10.1117/1.JBO.17.7.077003] </a:t>
            </a:r>
          </a:p>
        </p:txBody>
      </p:sp>
      <p:pic>
        <p:nvPicPr>
          <p:cNvPr id="91" name="Shape 91"/>
          <p:cNvPicPr preferRelativeResize="0"/>
          <p:nvPr/>
        </p:nvPicPr>
        <p:blipFill>
          <a:blip r:embed="rId3">
            <a:alphaModFix/>
          </a:blip>
          <a:stretch>
            <a:fillRect/>
          </a:stretch>
        </p:blipFill>
        <p:spPr>
          <a:xfrm>
            <a:off x="4387800" y="1144125"/>
            <a:ext cx="4330525" cy="27362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Budget Goal</a:t>
            </a:r>
          </a:p>
        </p:txBody>
      </p:sp>
      <p:sp>
        <p:nvSpPr>
          <p:cNvPr id="411" name="Shape 41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Cost effective: &lt; $1,500.00</a:t>
            </a:r>
          </a:p>
          <a:p>
            <a:pPr indent="457200" lvl="0" marL="457200" rtl="0">
              <a:spcBef>
                <a:spcPts val="0"/>
              </a:spcBef>
              <a:buNone/>
            </a:pPr>
            <a:r>
              <a:rPr lang="en" sz="1400"/>
              <a:t>Sponsorship from Ocean Optics</a:t>
            </a:r>
          </a:p>
          <a:p>
            <a:pPr indent="457200" lvl="0" marL="457200" rtl="0">
              <a:spcBef>
                <a:spcPts val="0"/>
              </a:spcBef>
              <a:buNone/>
            </a:pPr>
            <a:r>
              <a:rPr lang="en" sz="1400"/>
              <a:t>Donations from CREOL</a:t>
            </a:r>
          </a:p>
          <a:p>
            <a:pPr lvl="0">
              <a:spcBef>
                <a:spcPts val="0"/>
              </a:spcBef>
              <a:buNone/>
            </a:pPr>
            <a:r>
              <a:rPr lang="en"/>
              <a:t>Current cost total: $341.12</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a:t>Current Expenses</a:t>
            </a:r>
          </a:p>
        </p:txBody>
      </p:sp>
      <p:sp>
        <p:nvSpPr>
          <p:cNvPr id="417" name="Shape 417"/>
          <p:cNvSpPr txBox="1"/>
          <p:nvPr/>
        </p:nvSpPr>
        <p:spPr>
          <a:xfrm>
            <a:off x="304800" y="304800"/>
            <a:ext cx="3000000" cy="3000000"/>
          </a:xfrm>
          <a:prstGeom prst="rect">
            <a:avLst/>
          </a:prstGeom>
          <a:noFill/>
          <a:ln>
            <a:noFill/>
          </a:ln>
        </p:spPr>
        <p:txBody>
          <a:bodyPr anchorCtr="0" anchor="ctr" bIns="91425" lIns="91425" rIns="91425" tIns="91425">
            <a:noAutofit/>
          </a:bodyPr>
          <a:lstStyle/>
          <a:p>
            <a:pPr lvl="0" rtl="0">
              <a:spcBef>
                <a:spcPts val="0"/>
              </a:spcBef>
              <a:buNone/>
            </a:pPr>
            <a:r>
              <a:t/>
            </a:r>
            <a:endParaRPr/>
          </a:p>
        </p:txBody>
      </p:sp>
      <p:graphicFrame>
        <p:nvGraphicFramePr>
          <p:cNvPr id="418" name="Shape 418"/>
          <p:cNvGraphicFramePr/>
          <p:nvPr/>
        </p:nvGraphicFramePr>
        <p:xfrm>
          <a:off x="468775" y="1505675"/>
          <a:ext cx="3000000" cy="3000000"/>
        </p:xfrm>
        <a:graphic>
          <a:graphicData uri="http://schemas.openxmlformats.org/drawingml/2006/table">
            <a:tbl>
              <a:tblPr>
                <a:noFill/>
                <a:tableStyleId>{B69338E2-9573-45A7-9913-F0490069710E}</a:tableStyleId>
              </a:tblPr>
              <a:tblGrid>
                <a:gridCol w="2137650"/>
                <a:gridCol w="2203200"/>
                <a:gridCol w="1855350"/>
                <a:gridCol w="905425"/>
                <a:gridCol w="1247725"/>
              </a:tblGrid>
              <a:tr h="414275">
                <a:tc>
                  <a:txBody>
                    <a:bodyPr>
                      <a:noAutofit/>
                    </a:bodyPr>
                    <a:lstStyle/>
                    <a:p>
                      <a:pPr lvl="0" rtl="0" algn="ctr">
                        <a:spcBef>
                          <a:spcPts val="0"/>
                        </a:spcBef>
                        <a:buNone/>
                      </a:pPr>
                      <a:r>
                        <a:rPr lang="en">
                          <a:solidFill>
                            <a:srgbClr val="FFFFFF"/>
                          </a:solidFill>
                        </a:rPr>
                        <a:t>Item</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Specific Model</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Manufacturer</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Qty</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Cost per Item</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405900">
                <a:tc>
                  <a:txBody>
                    <a:bodyPr>
                      <a:noAutofit/>
                    </a:bodyPr>
                    <a:lstStyle/>
                    <a:p>
                      <a:pPr lvl="0" rtl="0" algn="ctr">
                        <a:spcBef>
                          <a:spcPts val="0"/>
                        </a:spcBef>
                        <a:buNone/>
                      </a:pPr>
                      <a:r>
                        <a:rPr lang="en">
                          <a:solidFill>
                            <a:srgbClr val="FFFFFF"/>
                          </a:solidFill>
                        </a:rPr>
                        <a:t>PCB A</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OSH Park</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$41.33</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405900">
                <a:tc>
                  <a:txBody>
                    <a:bodyPr>
                      <a:noAutofit/>
                    </a:bodyPr>
                    <a:lstStyle/>
                    <a:p>
                      <a:pPr lvl="0" rtl="0" algn="ctr">
                        <a:spcBef>
                          <a:spcPts val="0"/>
                        </a:spcBef>
                        <a:buNone/>
                      </a:pPr>
                      <a:r>
                        <a:rPr lang="en">
                          <a:solidFill>
                            <a:srgbClr val="FFFFFF"/>
                          </a:solidFill>
                        </a:rPr>
                        <a:t>PCB B</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OSH Park</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$35.82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43775">
                <a:tc>
                  <a:txBody>
                    <a:bodyPr>
                      <a:noAutofit/>
                    </a:bodyPr>
                    <a:lstStyle/>
                    <a:p>
                      <a:pPr lvl="0" rtl="0" algn="ctr">
                        <a:spcBef>
                          <a:spcPts val="0"/>
                        </a:spcBef>
                        <a:buNone/>
                      </a:pPr>
                      <a:r>
                        <a:rPr lang="en">
                          <a:solidFill>
                            <a:srgbClr val="FFFFFF"/>
                          </a:solidFill>
                        </a:rPr>
                        <a:t>Switch</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Rocker Switch-SPST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Sparkfun</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$0.95</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43775">
                <a:tc>
                  <a:txBody>
                    <a:bodyPr>
                      <a:noAutofit/>
                    </a:bodyPr>
                    <a:lstStyle/>
                    <a:p>
                      <a:pPr lvl="0" rtl="0" algn="ctr">
                        <a:spcBef>
                          <a:spcPts val="0"/>
                        </a:spcBef>
                        <a:buNone/>
                      </a:pPr>
                      <a:r>
                        <a:rPr lang="en">
                          <a:solidFill>
                            <a:srgbClr val="FFFFFF"/>
                          </a:solidFill>
                        </a:rPr>
                        <a:t>Fiber Optic Cable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M18L01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Thorlabs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$75.75</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43775">
                <a:tc>
                  <a:txBody>
                    <a:bodyPr>
                      <a:noAutofit/>
                    </a:bodyPr>
                    <a:lstStyle/>
                    <a:p>
                      <a:pPr lvl="0" rtl="0" algn="ctr">
                        <a:spcBef>
                          <a:spcPts val="0"/>
                        </a:spcBef>
                        <a:buNone/>
                      </a:pPr>
                      <a:r>
                        <a:rPr lang="en">
                          <a:solidFill>
                            <a:srgbClr val="FFFFFF"/>
                          </a:solidFill>
                        </a:rPr>
                        <a:t>Fiber Adaptor Plates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SM05SMA</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Thorlabs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$28.00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43775">
                <a:tc>
                  <a:txBody>
                    <a:bodyPr>
                      <a:noAutofit/>
                    </a:bodyPr>
                    <a:lstStyle/>
                    <a:p>
                      <a:pPr lvl="0" rtl="0" algn="ctr">
                        <a:spcBef>
                          <a:spcPts val="0"/>
                        </a:spcBef>
                        <a:buNone/>
                      </a:pPr>
                      <a:r>
                        <a:rPr lang="en">
                          <a:solidFill>
                            <a:srgbClr val="FFFFFF"/>
                          </a:solidFill>
                        </a:rPr>
                        <a:t>Longpass Filter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5CGA-800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Newport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$15.00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43775">
                <a:tc>
                  <a:txBody>
                    <a:bodyPr>
                      <a:noAutofit/>
                    </a:bodyPr>
                    <a:lstStyle/>
                    <a:p>
                      <a:pPr lvl="0" rtl="0" algn="ctr">
                        <a:spcBef>
                          <a:spcPts val="0"/>
                        </a:spcBef>
                        <a:buNone/>
                      </a:pPr>
                      <a:r>
                        <a:rPr lang="en">
                          <a:solidFill>
                            <a:srgbClr val="FFFFFF"/>
                          </a:solidFill>
                        </a:rPr>
                        <a:t>Microcontroller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Raspberry Pi 3 Model B</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Raspberry Pi</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$35.00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graphicFrame>
        <p:nvGraphicFramePr>
          <p:cNvPr id="423" name="Shape 423"/>
          <p:cNvGraphicFramePr/>
          <p:nvPr/>
        </p:nvGraphicFramePr>
        <p:xfrm>
          <a:off x="98575" y="420262"/>
          <a:ext cx="3000000" cy="3000000"/>
        </p:xfrm>
        <a:graphic>
          <a:graphicData uri="http://schemas.openxmlformats.org/drawingml/2006/table">
            <a:tbl>
              <a:tblPr>
                <a:noFill/>
                <a:tableStyleId>{B69338E2-9573-45A7-9913-F0490069710E}</a:tableStyleId>
              </a:tblPr>
              <a:tblGrid>
                <a:gridCol w="2290625"/>
                <a:gridCol w="2680950"/>
                <a:gridCol w="1848950"/>
                <a:gridCol w="1109375"/>
                <a:gridCol w="1016925"/>
              </a:tblGrid>
              <a:tr h="513300">
                <a:tc>
                  <a:txBody>
                    <a:bodyPr>
                      <a:noAutofit/>
                    </a:bodyPr>
                    <a:lstStyle/>
                    <a:p>
                      <a:pPr lvl="0" rtl="0" algn="ctr">
                        <a:spcBef>
                          <a:spcPts val="0"/>
                        </a:spcBef>
                        <a:buNone/>
                      </a:pPr>
                      <a:r>
                        <a:rPr lang="en">
                          <a:solidFill>
                            <a:srgbClr val="FFFFFF"/>
                          </a:solidFill>
                        </a:rPr>
                        <a:t>Item</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Specific Model</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Manufacturer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Qty</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Cost per Item</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403850">
                <a:tc>
                  <a:txBody>
                    <a:bodyPr>
                      <a:noAutofit/>
                    </a:bodyPr>
                    <a:lstStyle/>
                    <a:p>
                      <a:pPr lvl="0" rtl="0" algn="ctr">
                        <a:spcBef>
                          <a:spcPts val="0"/>
                        </a:spcBef>
                        <a:buNone/>
                      </a:pPr>
                      <a:r>
                        <a:rPr lang="en">
                          <a:solidFill>
                            <a:srgbClr val="FFFFFF"/>
                          </a:solidFill>
                        </a:rPr>
                        <a:t>Temperature Sensor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DS18B20+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Maxim Integrated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$6.50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403850">
                <a:tc>
                  <a:txBody>
                    <a:bodyPr>
                      <a:noAutofit/>
                    </a:bodyPr>
                    <a:lstStyle/>
                    <a:p>
                      <a:pPr lvl="0" rtl="0" algn="ctr">
                        <a:spcBef>
                          <a:spcPts val="0"/>
                        </a:spcBef>
                        <a:buNone/>
                      </a:pPr>
                      <a:r>
                        <a:rPr lang="en">
                          <a:solidFill>
                            <a:srgbClr val="FFFFFF"/>
                          </a:solidFill>
                        </a:rPr>
                        <a:t>CMOS Camera</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Raspberry Pi Camera Module V2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Adafruit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$29.89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571700">
                <a:tc>
                  <a:txBody>
                    <a:bodyPr>
                      <a:noAutofit/>
                    </a:bodyPr>
                    <a:lstStyle/>
                    <a:p>
                      <a:pPr lvl="0" rtl="0" algn="ctr">
                        <a:spcBef>
                          <a:spcPts val="0"/>
                        </a:spcBef>
                        <a:spcAft>
                          <a:spcPts val="600"/>
                        </a:spcAft>
                        <a:buNone/>
                      </a:pPr>
                      <a:r>
                        <a:rPr lang="en">
                          <a:solidFill>
                            <a:srgbClr val="FFFFFF"/>
                          </a:solidFill>
                        </a:rPr>
                        <a:t>Wall Adapter Charger Power Supply </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spcAft>
                          <a:spcPts val="600"/>
                        </a:spcAft>
                        <a:buNone/>
                      </a:pPr>
                      <a:r>
                        <a:rPr lang="en">
                          <a:solidFill>
                            <a:srgbClr val="FFFFFF"/>
                          </a:solidFill>
                        </a:rPr>
                        <a:t>12V DC 2A</a:t>
                      </a:r>
                    </a:p>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NorthPada</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$8.99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74650">
                <a:tc>
                  <a:txBody>
                    <a:bodyPr>
                      <a:noAutofit/>
                    </a:bodyPr>
                    <a:lstStyle/>
                    <a:p>
                      <a:pPr lvl="0" rtl="0" algn="ctr">
                        <a:spcBef>
                          <a:spcPts val="0"/>
                        </a:spcBef>
                        <a:buNone/>
                      </a:pPr>
                      <a:r>
                        <a:rPr lang="en">
                          <a:solidFill>
                            <a:srgbClr val="FFFFFF"/>
                          </a:solidFill>
                        </a:rPr>
                        <a:t>9</a:t>
                      </a:r>
                      <a:r>
                        <a:rPr lang="en">
                          <a:solidFill>
                            <a:srgbClr val="FFFFFF"/>
                          </a:solidFill>
                        </a:rPr>
                        <a:t> V Voltage Regulator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LM7809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Parts Express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$3.92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571700">
                <a:tc>
                  <a:txBody>
                    <a:bodyPr>
                      <a:noAutofit/>
                    </a:bodyPr>
                    <a:lstStyle/>
                    <a:p>
                      <a:pPr lvl="0" rtl="0" algn="ctr">
                        <a:spcBef>
                          <a:spcPts val="0"/>
                        </a:spcBef>
                        <a:spcAft>
                          <a:spcPts val="600"/>
                        </a:spcAft>
                        <a:buNone/>
                      </a:pPr>
                      <a:r>
                        <a:rPr lang="en">
                          <a:solidFill>
                            <a:srgbClr val="FFFFFF"/>
                          </a:solidFill>
                        </a:rPr>
                        <a:t>Flex Cable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spcAft>
                          <a:spcPts val="600"/>
                        </a:spcAft>
                        <a:buNone/>
                      </a:pPr>
                      <a:r>
                        <a:rPr lang="en">
                          <a:solidFill>
                            <a:srgbClr val="FFFFFF"/>
                          </a:solidFill>
                        </a:rPr>
                        <a:t>ADA2144</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Adafruit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$12.49</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72925">
                <a:tc>
                  <a:txBody>
                    <a:bodyPr>
                      <a:noAutofit/>
                    </a:bodyPr>
                    <a:lstStyle/>
                    <a:p>
                      <a:pPr lvl="0" rtl="0" algn="ctr">
                        <a:spcBef>
                          <a:spcPts val="0"/>
                        </a:spcBef>
                        <a:spcAft>
                          <a:spcPts val="600"/>
                        </a:spcAft>
                        <a:buNone/>
                      </a:pPr>
                      <a:r>
                        <a:rPr lang="en">
                          <a:solidFill>
                            <a:srgbClr val="FFFFFF"/>
                          </a:solidFill>
                        </a:rPr>
                        <a:t>Additional Cables, Ports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chemeClr val="dk1"/>
                          </a:solidFill>
                        </a:rPr>
                        <a:t>$2.61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72925">
                <a:tc>
                  <a:txBody>
                    <a:bodyPr>
                      <a:noAutofit/>
                    </a:bodyPr>
                    <a:lstStyle/>
                    <a:p>
                      <a:pPr lvl="0" rtl="0" algn="ctr">
                        <a:spcBef>
                          <a:spcPts val="0"/>
                        </a:spcBef>
                        <a:spcAft>
                          <a:spcPts val="600"/>
                        </a:spcAft>
                        <a:buNone/>
                      </a:pPr>
                      <a:r>
                        <a:rPr lang="en">
                          <a:solidFill>
                            <a:srgbClr val="FFFFFF"/>
                          </a:solidFill>
                        </a:rPr>
                        <a:t>Additional Electronics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LEDs, transistors, etc.</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chemeClr val="dk1"/>
                          </a:solidFill>
                        </a:rPr>
                        <a:t>$12.96</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72925">
                <a:tc>
                  <a:txBody>
                    <a:bodyPr>
                      <a:noAutofit/>
                    </a:bodyPr>
                    <a:lstStyle/>
                    <a:p>
                      <a:pPr lvl="0" rtl="0" algn="ctr">
                        <a:spcBef>
                          <a:spcPts val="0"/>
                        </a:spcBef>
                        <a:spcAft>
                          <a:spcPts val="600"/>
                        </a:spcAft>
                        <a:buNone/>
                      </a:pPr>
                      <a:r>
                        <a:rPr b="1" lang="en">
                          <a:solidFill>
                            <a:srgbClr val="FFFFFF"/>
                          </a:solidFill>
                        </a:rPr>
                        <a:t>TOTAL</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spcAft>
                          <a:spcPts val="600"/>
                        </a:spcAft>
                        <a:buNone/>
                      </a:pPr>
                      <a:r>
                        <a:t/>
                      </a:r>
                      <a:endParaRPr b="1">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b="1">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b="1">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b="1" lang="en">
                          <a:solidFill>
                            <a:srgbClr val="FFFFFF"/>
                          </a:solidFill>
                        </a:rPr>
                        <a:t>$341.12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graphicFrame>
        <p:nvGraphicFramePr>
          <p:cNvPr id="428" name="Shape 428"/>
          <p:cNvGraphicFramePr/>
          <p:nvPr/>
        </p:nvGraphicFramePr>
        <p:xfrm>
          <a:off x="516300" y="1346775"/>
          <a:ext cx="3000000" cy="3000000"/>
        </p:xfrm>
        <a:graphic>
          <a:graphicData uri="http://schemas.openxmlformats.org/drawingml/2006/table">
            <a:tbl>
              <a:tblPr>
                <a:noFill/>
                <a:tableStyleId>{B69338E2-9573-45A7-9913-F0490069710E}</a:tableStyleId>
              </a:tblPr>
              <a:tblGrid>
                <a:gridCol w="2165800"/>
                <a:gridCol w="2232225"/>
                <a:gridCol w="2232225"/>
                <a:gridCol w="834550"/>
                <a:gridCol w="1000100"/>
              </a:tblGrid>
              <a:tr h="395925">
                <a:tc>
                  <a:txBody>
                    <a:bodyPr>
                      <a:noAutofit/>
                    </a:bodyPr>
                    <a:lstStyle/>
                    <a:p>
                      <a:pPr lvl="0" rtl="0" algn="ctr">
                        <a:spcBef>
                          <a:spcPts val="0"/>
                        </a:spcBef>
                        <a:buNone/>
                      </a:pPr>
                      <a:r>
                        <a:rPr lang="en">
                          <a:solidFill>
                            <a:srgbClr val="FFFFFF"/>
                          </a:solidFill>
                        </a:rPr>
                        <a:t>Item</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Specific Model</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Manufacturer</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Qty</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MSRP</a:t>
                      </a:r>
                    </a:p>
                  </a:txBody>
                  <a:tcPr marT="25400" marB="25400" marR="25400" marL="254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716225">
                <a:tc>
                  <a:txBody>
                    <a:bodyPr>
                      <a:noAutofit/>
                    </a:bodyPr>
                    <a:lstStyle/>
                    <a:p>
                      <a:pPr lvl="0" rtl="0" algn="ctr">
                        <a:spcBef>
                          <a:spcPts val="0"/>
                        </a:spcBef>
                        <a:buNone/>
                      </a:pPr>
                      <a:r>
                        <a:rPr lang="en">
                          <a:solidFill>
                            <a:srgbClr val="FFFFFF"/>
                          </a:solidFill>
                        </a:rPr>
                        <a:t>Multimode Spectrum Stabilized Laser Subsystem (785 nm)</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LASER-785-IP-02-1208</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Ocean Optics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$8,333.00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69075">
                <a:tc>
                  <a:txBody>
                    <a:bodyPr>
                      <a:noAutofit/>
                    </a:bodyPr>
                    <a:lstStyle/>
                    <a:p>
                      <a:pPr lvl="0" rtl="0" algn="ctr">
                        <a:spcBef>
                          <a:spcPts val="0"/>
                        </a:spcBef>
                        <a:buNone/>
                      </a:pPr>
                      <a:r>
                        <a:rPr lang="en">
                          <a:solidFill>
                            <a:srgbClr val="FFFFFF"/>
                          </a:solidFill>
                        </a:rPr>
                        <a:t>Spectrometer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USB2000+VIS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Ocean Optics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87925">
                <a:tc>
                  <a:txBody>
                    <a:bodyPr>
                      <a:noAutofit/>
                    </a:bodyPr>
                    <a:lstStyle/>
                    <a:p>
                      <a:pPr lvl="0" rtl="0" algn="ctr">
                        <a:spcBef>
                          <a:spcPts val="0"/>
                        </a:spcBef>
                        <a:buNone/>
                      </a:pPr>
                      <a:r>
                        <a:rPr lang="en">
                          <a:solidFill>
                            <a:srgbClr val="FFFFFF"/>
                          </a:solidFill>
                        </a:rPr>
                        <a:t>Probe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InPhotonics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517600">
                <a:tc>
                  <a:txBody>
                    <a:bodyPr>
                      <a:noAutofit/>
                    </a:bodyPr>
                    <a:lstStyle/>
                    <a:p>
                      <a:pPr lvl="0" rtl="0" algn="ctr">
                        <a:spcBef>
                          <a:spcPts val="0"/>
                        </a:spcBef>
                        <a:buNone/>
                      </a:pPr>
                      <a:r>
                        <a:rPr lang="en">
                          <a:solidFill>
                            <a:srgbClr val="FFFFFF"/>
                          </a:solidFill>
                        </a:rPr>
                        <a:t>Lenses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KPX019AR.16</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Newport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3</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$63.00 ea</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87925">
                <a:tc>
                  <a:txBody>
                    <a:bodyPr>
                      <a:noAutofit/>
                    </a:bodyPr>
                    <a:lstStyle/>
                    <a:p>
                      <a:pPr lvl="0" rtl="0" algn="ctr">
                        <a:spcBef>
                          <a:spcPts val="0"/>
                        </a:spcBef>
                        <a:buNone/>
                      </a:pPr>
                      <a:r>
                        <a:rPr lang="en">
                          <a:solidFill>
                            <a:srgbClr val="FFFFFF"/>
                          </a:solidFill>
                        </a:rPr>
                        <a:t>Mirror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07SD520BD.2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Newport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$55.00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87925">
                <a:tc>
                  <a:txBody>
                    <a:bodyPr>
                      <a:noAutofit/>
                    </a:bodyPr>
                    <a:lstStyle/>
                    <a:p>
                      <a:pPr lvl="0" rtl="0" algn="ctr">
                        <a:spcBef>
                          <a:spcPts val="0"/>
                        </a:spcBef>
                        <a:buNone/>
                      </a:pPr>
                      <a:r>
                        <a:rPr lang="en">
                          <a:solidFill>
                            <a:srgbClr val="FFFFFF"/>
                          </a:solidFill>
                        </a:rPr>
                        <a:t>Fiber Optic Cable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Ocean Optics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t/>
                      </a:r>
                      <a:endParaRPr>
                        <a:solidFill>
                          <a:srgbClr val="FFFFFF"/>
                        </a:solidFill>
                      </a:endParaRP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r h="387925">
                <a:tc>
                  <a:txBody>
                    <a:bodyPr>
                      <a:noAutofit/>
                    </a:bodyPr>
                    <a:lstStyle/>
                    <a:p>
                      <a:pPr lvl="0" rtl="0" algn="ctr">
                        <a:spcBef>
                          <a:spcPts val="0"/>
                        </a:spcBef>
                        <a:buNone/>
                      </a:pPr>
                      <a:r>
                        <a:rPr lang="en">
                          <a:solidFill>
                            <a:srgbClr val="FFFFFF"/>
                          </a:solidFill>
                        </a:rPr>
                        <a:t>Beamsplitter</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10Q40BS.2</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Newport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1</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c>
                  <a:txBody>
                    <a:bodyPr>
                      <a:noAutofit/>
                    </a:bodyPr>
                    <a:lstStyle/>
                    <a:p>
                      <a:pPr lvl="0" rtl="0" algn="ctr">
                        <a:spcBef>
                          <a:spcPts val="0"/>
                        </a:spcBef>
                        <a:buNone/>
                      </a:pPr>
                      <a:r>
                        <a:rPr lang="en">
                          <a:solidFill>
                            <a:srgbClr val="FFFFFF"/>
                          </a:solidFill>
                        </a:rPr>
                        <a:t>$266.00</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dk2"/>
                    </a:solidFill>
                  </a:tcPr>
                </a:tc>
              </a:tr>
            </a:tbl>
          </a:graphicData>
        </a:graphic>
      </p:graphicFrame>
      <p:sp>
        <p:nvSpPr>
          <p:cNvPr id="429" name="Shape 42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Non-incurred Expenses</a:t>
            </a:r>
          </a:p>
        </p:txBody>
      </p:sp>
      <p:sp>
        <p:nvSpPr>
          <p:cNvPr id="430" name="Shape 430"/>
          <p:cNvSpPr txBox="1"/>
          <p:nvPr/>
        </p:nvSpPr>
        <p:spPr>
          <a:xfrm>
            <a:off x="11706987" y="3467925"/>
            <a:ext cx="1938000" cy="686100"/>
          </a:xfrm>
          <a:prstGeom prst="rect">
            <a:avLst/>
          </a:prstGeom>
          <a:noFill/>
          <a:ln>
            <a:noFill/>
          </a:ln>
        </p:spPr>
        <p:txBody>
          <a:bodyPr anchorCtr="0" anchor="ctr" bIns="91425" lIns="91425" rIns="91425" tIns="91425">
            <a:noAutofit/>
          </a:bodyPr>
          <a:lstStyle/>
          <a:p>
            <a:pPr lvl="0" rtl="0" algn="l">
              <a:spcBef>
                <a:spcPts val="0"/>
              </a:spcBef>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Progress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Major Goals Completed</a:t>
            </a:r>
          </a:p>
        </p:txBody>
      </p:sp>
      <p:graphicFrame>
        <p:nvGraphicFramePr>
          <p:cNvPr id="441" name="Shape 441"/>
          <p:cNvGraphicFramePr/>
          <p:nvPr/>
        </p:nvGraphicFramePr>
        <p:xfrm>
          <a:off x="1548562" y="1425325"/>
          <a:ext cx="3000000" cy="3000000"/>
        </p:xfrm>
        <a:graphic>
          <a:graphicData uri="http://schemas.openxmlformats.org/drawingml/2006/table">
            <a:tbl>
              <a:tblPr>
                <a:noFill/>
                <a:tableStyleId>{B69338E2-9573-45A7-9913-F0490069710E}</a:tableStyleId>
              </a:tblPr>
              <a:tblGrid>
                <a:gridCol w="2915275"/>
                <a:gridCol w="2956300"/>
              </a:tblGrid>
              <a:tr h="320875">
                <a:tc>
                  <a:txBody>
                    <a:bodyPr>
                      <a:noAutofit/>
                    </a:bodyPr>
                    <a:lstStyle/>
                    <a:p>
                      <a:pPr lvl="0" rtl="0" algn="ctr">
                        <a:spcBef>
                          <a:spcPts val="0"/>
                        </a:spcBef>
                        <a:buNone/>
                      </a:pPr>
                      <a:r>
                        <a:rPr lang="en">
                          <a:solidFill>
                            <a:srgbClr val="FFFFFF"/>
                          </a:solidFill>
                        </a:rPr>
                        <a:t>Milestone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Milestone Date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320875">
                <a:tc>
                  <a:txBody>
                    <a:bodyPr>
                      <a:noAutofit/>
                    </a:bodyPr>
                    <a:lstStyle/>
                    <a:p>
                      <a:pPr lvl="0" rtl="0" algn="ctr">
                        <a:spcBef>
                          <a:spcPts val="0"/>
                        </a:spcBef>
                        <a:buNone/>
                      </a:pPr>
                      <a:r>
                        <a:rPr lang="en">
                          <a:solidFill>
                            <a:srgbClr val="FFFFFF"/>
                          </a:solidFill>
                        </a:rPr>
                        <a:t>Sponsor Acquired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March</a:t>
                      </a:r>
                      <a:r>
                        <a:rPr lang="en">
                          <a:solidFill>
                            <a:srgbClr val="FFFFFF"/>
                          </a:solidFill>
                        </a:rPr>
                        <a:t>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Major P</a:t>
                      </a:r>
                      <a:r>
                        <a:rPr lang="en">
                          <a:solidFill>
                            <a:srgbClr val="FFFFFF"/>
                          </a:solidFill>
                        </a:rPr>
                        <a:t>arts Acquired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April-May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120 Page Final Document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04/27/2017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Finalize Optics Dimensions, Design Optical Mounts within Probe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May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GUI Prototype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May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Optical Layout Verified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June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Main PCB Sent Out</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June 7th</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20875">
                <a:tc>
                  <a:txBody>
                    <a:bodyPr>
                      <a:noAutofit/>
                    </a:bodyPr>
                    <a:lstStyle/>
                    <a:p>
                      <a:pPr lvl="0" rtl="0" algn="ctr">
                        <a:spcBef>
                          <a:spcPts val="0"/>
                        </a:spcBef>
                        <a:buNone/>
                      </a:pPr>
                      <a:r>
                        <a:rPr lang="en">
                          <a:solidFill>
                            <a:srgbClr val="FFFFFF"/>
                          </a:solidFill>
                        </a:rPr>
                        <a:t>Basic System Control Established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June 11th</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Major Goals to be Completed</a:t>
            </a:r>
          </a:p>
        </p:txBody>
      </p:sp>
      <p:sp>
        <p:nvSpPr>
          <p:cNvPr id="447" name="Shape 44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3D print casing</a:t>
            </a:r>
          </a:p>
          <a:p>
            <a:pPr lvl="0">
              <a:spcBef>
                <a:spcPts val="0"/>
              </a:spcBef>
              <a:buNone/>
            </a:pPr>
            <a:r>
              <a:rPr lang="en"/>
              <a:t>Solder parts on PCBs</a:t>
            </a:r>
          </a:p>
          <a:p>
            <a:pPr lvl="0">
              <a:spcBef>
                <a:spcPts val="0"/>
              </a:spcBef>
              <a:buNone/>
            </a:pPr>
            <a:r>
              <a:rPr lang="en"/>
              <a:t>Build and connect</a:t>
            </a:r>
          </a:p>
          <a:p>
            <a:pPr lvl="0">
              <a:spcBef>
                <a:spcPts val="0"/>
              </a:spcBef>
              <a:buNone/>
            </a:pPr>
            <a:r>
              <a:rPr lang="en"/>
              <a:t>Test basic overall functionality</a:t>
            </a:r>
          </a:p>
          <a:p>
            <a:pPr lvl="0">
              <a:spcBef>
                <a:spcPts val="0"/>
              </a:spcBef>
              <a:buNone/>
            </a:pPr>
            <a:r>
              <a:rPr lang="en"/>
              <a:t>Improve system</a:t>
            </a:r>
          </a:p>
          <a:p>
            <a:pPr lvl="0">
              <a:spcBef>
                <a:spcPts val="0"/>
              </a:spcBef>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ph idx="1" type="body"/>
          </p:nvPr>
        </p:nvSpPr>
        <p:spPr>
          <a:xfrm>
            <a:off x="458525" y="279900"/>
            <a:ext cx="5998800" cy="598800"/>
          </a:xfrm>
          <a:prstGeom prst="rect">
            <a:avLst/>
          </a:prstGeom>
        </p:spPr>
        <p:txBody>
          <a:bodyPr anchorCtr="0" anchor="ctr" bIns="91425" lIns="91425" rIns="91425" tIns="91425">
            <a:noAutofit/>
          </a:bodyPr>
          <a:lstStyle/>
          <a:p>
            <a:pPr lvl="0">
              <a:spcBef>
                <a:spcPts val="0"/>
              </a:spcBef>
              <a:buNone/>
            </a:pPr>
            <a:r>
              <a:rPr lang="en"/>
              <a:t>Progress</a:t>
            </a:r>
          </a:p>
        </p:txBody>
      </p:sp>
      <p:pic>
        <p:nvPicPr>
          <p:cNvPr id="453" name="Shape 453" title="Chart"/>
          <p:cNvPicPr preferRelativeResize="0"/>
          <p:nvPr/>
        </p:nvPicPr>
        <p:blipFill>
          <a:blip r:embed="rId3">
            <a:alphaModFix/>
          </a:blip>
          <a:stretch>
            <a:fillRect/>
          </a:stretch>
        </p:blipFill>
        <p:spPr>
          <a:xfrm>
            <a:off x="1372687" y="878712"/>
            <a:ext cx="6398624" cy="395382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Shape 458"/>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Timeline for Completion</a:t>
            </a:r>
          </a:p>
        </p:txBody>
      </p:sp>
      <p:graphicFrame>
        <p:nvGraphicFramePr>
          <p:cNvPr id="459" name="Shape 459"/>
          <p:cNvGraphicFramePr/>
          <p:nvPr/>
        </p:nvGraphicFramePr>
        <p:xfrm>
          <a:off x="952500" y="1584775"/>
          <a:ext cx="3000000" cy="3000000"/>
        </p:xfrm>
        <a:graphic>
          <a:graphicData uri="http://schemas.openxmlformats.org/drawingml/2006/table">
            <a:tbl>
              <a:tblPr>
                <a:noFill/>
                <a:tableStyleId>{AE81799F-2BE6-4AF0-A337-5B4551B13A5B}</a:tableStyleId>
              </a:tblPr>
              <a:tblGrid>
                <a:gridCol w="3619500"/>
                <a:gridCol w="3619500"/>
              </a:tblGrid>
              <a:tr h="381000">
                <a:tc>
                  <a:txBody>
                    <a:bodyPr>
                      <a:noAutofit/>
                    </a:bodyPr>
                    <a:lstStyle/>
                    <a:p>
                      <a:pPr lvl="0" rtl="0" algn="ctr">
                        <a:spcBef>
                          <a:spcPts val="0"/>
                        </a:spcBef>
                        <a:buNone/>
                      </a:pPr>
                      <a:r>
                        <a:rPr lang="en">
                          <a:solidFill>
                            <a:srgbClr val="FFFFFF"/>
                          </a:solidFill>
                        </a:rPr>
                        <a:t>Milestone</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c>
                  <a:txBody>
                    <a:bodyPr>
                      <a:noAutofit/>
                    </a:bodyPr>
                    <a:lstStyle/>
                    <a:p>
                      <a:pPr lvl="0" rtl="0" algn="ctr">
                        <a:spcBef>
                          <a:spcPts val="0"/>
                        </a:spcBef>
                        <a:buNone/>
                      </a:pPr>
                      <a:r>
                        <a:rPr lang="en">
                          <a:solidFill>
                            <a:srgbClr val="FFFFFF"/>
                          </a:solidFill>
                        </a:rPr>
                        <a:t>Milestone Goal</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rgbClr val="1C4587"/>
                    </a:solidFill>
                  </a:tcPr>
                </a:tc>
              </a:tr>
              <a:tr h="381000">
                <a:tc>
                  <a:txBody>
                    <a:bodyPr>
                      <a:noAutofit/>
                    </a:bodyPr>
                    <a:lstStyle/>
                    <a:p>
                      <a:pPr lvl="0" rtl="0" algn="ctr">
                        <a:spcBef>
                          <a:spcPts val="0"/>
                        </a:spcBef>
                        <a:buNone/>
                      </a:pPr>
                      <a:r>
                        <a:rPr lang="en">
                          <a:solidFill>
                            <a:srgbClr val="FFFFFF"/>
                          </a:solidFill>
                        </a:rPr>
                        <a:t>Solder PCBs</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Late June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81000">
                <a:tc>
                  <a:txBody>
                    <a:bodyPr>
                      <a:noAutofit/>
                    </a:bodyPr>
                    <a:lstStyle/>
                    <a:p>
                      <a:pPr lvl="0" rtl="0" algn="ctr">
                        <a:spcBef>
                          <a:spcPts val="0"/>
                        </a:spcBef>
                        <a:buNone/>
                      </a:pPr>
                      <a:r>
                        <a:rPr lang="en">
                          <a:solidFill>
                            <a:srgbClr val="FFFFFF"/>
                          </a:solidFill>
                        </a:rPr>
                        <a:t>Order/3D Print Casing</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chemeClr val="dk1"/>
                          </a:solidFill>
                        </a:rPr>
                        <a:t>Late June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81000">
                <a:tc>
                  <a:txBody>
                    <a:bodyPr>
                      <a:noAutofit/>
                    </a:bodyPr>
                    <a:lstStyle/>
                    <a:p>
                      <a:pPr lvl="0" rtl="0" algn="ctr">
                        <a:spcBef>
                          <a:spcPts val="0"/>
                        </a:spcBef>
                        <a:buNone/>
                      </a:pPr>
                      <a:r>
                        <a:rPr lang="en">
                          <a:solidFill>
                            <a:srgbClr val="FFFFFF"/>
                          </a:solidFill>
                        </a:rPr>
                        <a:t>Build!</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Early July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81000">
                <a:tc>
                  <a:txBody>
                    <a:bodyPr>
                      <a:noAutofit/>
                    </a:bodyPr>
                    <a:lstStyle/>
                    <a:p>
                      <a:pPr lvl="0" rtl="0" algn="ctr">
                        <a:spcBef>
                          <a:spcPts val="0"/>
                        </a:spcBef>
                        <a:buNone/>
                      </a:pPr>
                      <a:r>
                        <a:rPr lang="en">
                          <a:solidFill>
                            <a:srgbClr val="FFFFFF"/>
                          </a:solidFill>
                        </a:rPr>
                        <a:t>Integrate System</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chemeClr val="dk1"/>
                          </a:solidFill>
                        </a:rPr>
                        <a:t>Early July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81000">
                <a:tc>
                  <a:txBody>
                    <a:bodyPr>
                      <a:noAutofit/>
                    </a:bodyPr>
                    <a:lstStyle/>
                    <a:p>
                      <a:pPr lvl="0" rtl="0" algn="ctr">
                        <a:spcBef>
                          <a:spcPts val="0"/>
                        </a:spcBef>
                        <a:buNone/>
                      </a:pPr>
                      <a:r>
                        <a:rPr lang="en">
                          <a:solidFill>
                            <a:srgbClr val="FFFFFF"/>
                          </a:solidFill>
                        </a:rPr>
                        <a:t>Test “Final” Setup</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c>
                  <a:txBody>
                    <a:bodyPr>
                      <a:noAutofit/>
                    </a:bodyPr>
                    <a:lstStyle/>
                    <a:p>
                      <a:pPr lvl="0" rtl="0" algn="ctr">
                        <a:spcBef>
                          <a:spcPts val="0"/>
                        </a:spcBef>
                        <a:buNone/>
                      </a:pPr>
                      <a:r>
                        <a:rPr lang="en">
                          <a:solidFill>
                            <a:srgbClr val="FFFFFF"/>
                          </a:solidFill>
                        </a:rPr>
                        <a:t>July 2017</a:t>
                      </a:r>
                    </a:p>
                  </a:txBody>
                  <a:tcPr marT="63500" marB="63500" marR="63500" marL="63500" anchor="ctr">
                    <a:lnL cap="flat" cmpd="sng" w="12700">
                      <a:solidFill>
                        <a:srgbClr val="9E9E9E"/>
                      </a:solidFill>
                      <a:prstDash val="solid"/>
                      <a:round/>
                      <a:headEnd len="med" w="med" type="none"/>
                      <a:tailEnd len="med" w="med" type="none"/>
                    </a:lnL>
                    <a:lnR cap="flat" cmpd="sng" w="12700">
                      <a:solidFill>
                        <a:srgbClr val="9E9E9E"/>
                      </a:solidFill>
                      <a:prstDash val="solid"/>
                      <a:round/>
                      <a:headEnd len="med" w="med" type="none"/>
                      <a:tailEnd len="med" w="med" type="none"/>
                    </a:lnR>
                    <a:lnT cap="flat" cmpd="sng" w="12700">
                      <a:solidFill>
                        <a:srgbClr val="9E9E9E"/>
                      </a:solidFill>
                      <a:prstDash val="solid"/>
                      <a:round/>
                      <a:headEnd len="med" w="med" type="none"/>
                      <a:tailEnd len="med" w="med" type="none"/>
                    </a:lnT>
                    <a:lnB cap="flat" cmpd="sng" w="12700">
                      <a:solidFill>
                        <a:srgbClr val="9E9E9E"/>
                      </a:solidFill>
                      <a:prstDash val="solid"/>
                      <a:round/>
                      <a:headEnd len="med" w="med" type="none"/>
                      <a:tailEnd len="med" w="med" type="none"/>
                    </a:lnB>
                    <a:solidFill>
                      <a:schemeClr val="lt1"/>
                    </a:solidFill>
                  </a:tcPr>
                </a:tc>
              </a:tr>
              <a:tr h="381000">
                <a:tc>
                  <a:txBody>
                    <a:bodyPr>
                      <a:noAutofit/>
                    </a:bodyPr>
                    <a:lstStyle/>
                    <a:p>
                      <a:pPr lvl="0" rtl="0" algn="ctr">
                        <a:spcBef>
                          <a:spcPts val="0"/>
                        </a:spcBef>
                        <a:buNone/>
                      </a:pPr>
                      <a:r>
                        <a:rPr lang="en">
                          <a:solidFill>
                            <a:schemeClr val="dk1"/>
                          </a:solidFill>
                        </a:rPr>
                        <a:t>Perfect</a:t>
                      </a:r>
                    </a:p>
                  </a:txBody>
                  <a:tcPr marT="91425" marB="91425" marR="91425" marL="91425">
                    <a:lnT cap="flat" cmpd="sng" w="12700">
                      <a:solidFill>
                        <a:srgbClr val="9E9E9E"/>
                      </a:solidFill>
                      <a:prstDash val="solid"/>
                      <a:round/>
                      <a:headEnd len="med" w="med" type="none"/>
                      <a:tailEnd len="med" w="med" type="none"/>
                    </a:lnT>
                  </a:tcPr>
                </a:tc>
                <a:tc>
                  <a:txBody>
                    <a:bodyPr>
                      <a:noAutofit/>
                    </a:bodyPr>
                    <a:lstStyle/>
                    <a:p>
                      <a:pPr lvl="0" rtl="0" algn="ctr">
                        <a:spcBef>
                          <a:spcPts val="0"/>
                        </a:spcBef>
                        <a:buNone/>
                      </a:pPr>
                      <a:r>
                        <a:rPr lang="en">
                          <a:solidFill>
                            <a:schemeClr val="dk1"/>
                          </a:solidFill>
                        </a:rPr>
                        <a:t>July 2017</a:t>
                      </a:r>
                    </a:p>
                  </a:txBody>
                  <a:tcPr marT="91425" marB="91425" marR="91425" marL="91425">
                    <a:lnT cap="flat" cmpd="sng" w="12700">
                      <a:solidFill>
                        <a:srgbClr val="9E9E9E"/>
                      </a:solidFill>
                      <a:prstDash val="solid"/>
                      <a:round/>
                      <a:headEnd len="med" w="med" type="none"/>
                      <a:tailEnd len="med" w="med" type="none"/>
                    </a:lnT>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a:t>Questions?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Optical Specifications</a:t>
            </a:r>
          </a:p>
        </p:txBody>
      </p:sp>
      <p:sp>
        <p:nvSpPr>
          <p:cNvPr id="97" name="Shape 97"/>
          <p:cNvSpPr txBox="1"/>
          <p:nvPr>
            <p:ph idx="1" type="body"/>
          </p:nvPr>
        </p:nvSpPr>
        <p:spPr>
          <a:xfrm>
            <a:off x="387900" y="1489825"/>
            <a:ext cx="3999900" cy="3078900"/>
          </a:xfrm>
          <a:prstGeom prst="rect">
            <a:avLst/>
          </a:prstGeom>
        </p:spPr>
        <p:txBody>
          <a:bodyPr anchorCtr="0" anchor="t" bIns="91425" lIns="91425" rIns="91425" tIns="91425">
            <a:noAutofit/>
          </a:bodyPr>
          <a:lstStyle/>
          <a:p>
            <a:pPr lvl="0" rtl="0">
              <a:spcBef>
                <a:spcPts val="0"/>
              </a:spcBef>
              <a:spcAft>
                <a:spcPts val="0"/>
              </a:spcAft>
              <a:buNone/>
            </a:pPr>
            <a:r>
              <a:rPr lang="en"/>
              <a:t>Achieve a narrow laser bandwidth of less than 4.7 nm (65 cm-1) enabling the nearest Raman signal to be acquired (851 nm or 1000 cm-1).</a:t>
            </a:r>
          </a:p>
          <a:p>
            <a:pPr lvl="0" rtl="0">
              <a:spcBef>
                <a:spcPts val="0"/>
              </a:spcBef>
              <a:buNone/>
            </a:pPr>
            <a:r>
              <a:t/>
            </a:r>
            <a:endParaRPr/>
          </a:p>
          <a:p>
            <a:pPr lvl="0" rtl="0">
              <a:spcBef>
                <a:spcPts val="0"/>
              </a:spcBef>
              <a:buNone/>
            </a:pPr>
            <a:r>
              <a:rPr lang="en"/>
              <a:t>Deliver at least 20 mW of laser power to the sample.</a:t>
            </a:r>
          </a:p>
          <a:p>
            <a:pPr lvl="0" rtl="0">
              <a:spcBef>
                <a:spcPts val="0"/>
              </a:spcBef>
              <a:buNone/>
            </a:pPr>
            <a:r>
              <a:t/>
            </a:r>
            <a:endParaRPr/>
          </a:p>
          <a:p>
            <a:pPr lvl="0" rtl="0">
              <a:spcBef>
                <a:spcPts val="0"/>
              </a:spcBef>
              <a:buNone/>
            </a:pPr>
            <a:r>
              <a:t/>
            </a:r>
            <a:endParaRPr/>
          </a:p>
        </p:txBody>
      </p:sp>
      <p:sp>
        <p:nvSpPr>
          <p:cNvPr id="98" name="Shape 98"/>
          <p:cNvSpPr txBox="1"/>
          <p:nvPr>
            <p:ph idx="2" type="body"/>
          </p:nvPr>
        </p:nvSpPr>
        <p:spPr>
          <a:xfrm>
            <a:off x="4756200" y="1489825"/>
            <a:ext cx="3999900" cy="3078900"/>
          </a:xfrm>
          <a:prstGeom prst="rect">
            <a:avLst/>
          </a:prstGeom>
        </p:spPr>
        <p:txBody>
          <a:bodyPr anchorCtr="0" anchor="t" bIns="91425" lIns="91425" rIns="91425" tIns="91425">
            <a:noAutofit/>
          </a:bodyPr>
          <a:lstStyle/>
          <a:p>
            <a:pPr lvl="0" rtl="0">
              <a:spcBef>
                <a:spcPts val="0"/>
              </a:spcBef>
              <a:spcAft>
                <a:spcPts val="0"/>
              </a:spcAft>
              <a:buNone/>
            </a:pPr>
            <a:r>
              <a:rPr lang="en"/>
              <a:t>Restrict the temperature increase of the sample to less than 10 degrees Celsius (non-painful).</a:t>
            </a:r>
          </a:p>
          <a:p>
            <a:pPr lvl="0" rtl="0">
              <a:spcBef>
                <a:spcPts val="0"/>
              </a:spcBef>
              <a:spcAft>
                <a:spcPts val="0"/>
              </a:spcAft>
              <a:buNone/>
            </a:pPr>
            <a:r>
              <a:t/>
            </a:r>
            <a:endParaRPr/>
          </a:p>
          <a:p>
            <a:pPr lvl="0" rtl="0">
              <a:spcBef>
                <a:spcPts val="0"/>
              </a:spcBef>
              <a:spcAft>
                <a:spcPts val="0"/>
              </a:spcAft>
              <a:buNone/>
            </a:pPr>
            <a:r>
              <a:t/>
            </a:r>
            <a:endParaRPr/>
          </a:p>
          <a:p>
            <a:pPr lvl="0" rtl="0">
              <a:spcBef>
                <a:spcPts val="0"/>
              </a:spcBef>
              <a:spcAft>
                <a:spcPts val="0"/>
              </a:spcAft>
              <a:buNone/>
            </a:pPr>
            <a:r>
              <a:rPr lang="en"/>
              <a:t>Collect the Raman signal over a minimum range of 1000 to 1800 cm-1 (851 to 914 nm).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Computer and Electrical Specifications</a:t>
            </a:r>
          </a:p>
        </p:txBody>
      </p:sp>
      <p:sp>
        <p:nvSpPr>
          <p:cNvPr id="104" name="Shape 104"/>
          <p:cNvSpPr txBox="1"/>
          <p:nvPr>
            <p:ph idx="1" type="body"/>
          </p:nvPr>
        </p:nvSpPr>
        <p:spPr>
          <a:xfrm>
            <a:off x="387900" y="1489825"/>
            <a:ext cx="3999900" cy="3078900"/>
          </a:xfrm>
          <a:prstGeom prst="rect">
            <a:avLst/>
          </a:prstGeom>
        </p:spPr>
        <p:txBody>
          <a:bodyPr anchorCtr="0" anchor="t" bIns="91425" lIns="91425" rIns="91425" tIns="91425">
            <a:noAutofit/>
          </a:bodyPr>
          <a:lstStyle/>
          <a:p>
            <a:pPr lvl="0">
              <a:spcBef>
                <a:spcPts val="0"/>
              </a:spcBef>
              <a:buNone/>
            </a:pPr>
            <a:r>
              <a:rPr lang="en"/>
              <a:t>Power to component +</a:t>
            </a:r>
            <a:r>
              <a:rPr lang="en"/>
              <a:t>/-</a:t>
            </a:r>
            <a:r>
              <a:rPr lang="en"/>
              <a:t> 5% of ideal rated value</a:t>
            </a:r>
          </a:p>
          <a:p>
            <a:pPr lvl="0">
              <a:spcBef>
                <a:spcPts val="0"/>
              </a:spcBef>
              <a:buNone/>
            </a:pPr>
            <a:r>
              <a:rPr lang="en"/>
              <a:t>No more than 15 V within the device </a:t>
            </a:r>
          </a:p>
          <a:p>
            <a:pPr lvl="0">
              <a:spcBef>
                <a:spcPts val="0"/>
              </a:spcBef>
              <a:buNone/>
            </a:pPr>
            <a:r>
              <a:rPr lang="en"/>
              <a:t>Minimum 5 megapixel camera</a:t>
            </a:r>
          </a:p>
          <a:p>
            <a:pPr lvl="0">
              <a:spcBef>
                <a:spcPts val="0"/>
              </a:spcBef>
              <a:buNone/>
            </a:pPr>
            <a:r>
              <a:rPr lang="en"/>
              <a:t>System temperature below 142℉/60.6℃</a:t>
            </a:r>
          </a:p>
          <a:p>
            <a:pPr lvl="0">
              <a:spcBef>
                <a:spcPts val="0"/>
              </a:spcBef>
              <a:buNone/>
            </a:pPr>
            <a:r>
              <a:rPr lang="en"/>
              <a:t>Cannot </a:t>
            </a:r>
            <a:r>
              <a:rPr lang="en"/>
              <a:t>permanently</a:t>
            </a:r>
            <a:r>
              <a:rPr lang="en"/>
              <a:t> </a:t>
            </a:r>
            <a:r>
              <a:rPr lang="en"/>
              <a:t>attach</a:t>
            </a:r>
            <a:r>
              <a:rPr lang="en"/>
              <a:t> donated parts</a:t>
            </a:r>
          </a:p>
          <a:p>
            <a:pPr lvl="0">
              <a:spcBef>
                <a:spcPts val="0"/>
              </a:spcBef>
              <a:buNone/>
            </a:pPr>
            <a:r>
              <a:rPr lang="en"/>
              <a:t>Data sampling and compiling time must be under 5 minutes</a:t>
            </a:r>
          </a:p>
          <a:p>
            <a:pPr lvl="0">
              <a:spcBef>
                <a:spcPts val="0"/>
              </a:spcBef>
              <a:buNone/>
            </a:pPr>
            <a:r>
              <a:t/>
            </a:r>
            <a:endParaRPr/>
          </a:p>
          <a:p>
            <a:pPr lvl="0">
              <a:spcBef>
                <a:spcPts val="0"/>
              </a:spcBef>
              <a:buNone/>
            </a:pPr>
            <a:r>
              <a:t/>
            </a:r>
            <a:endParaRPr/>
          </a:p>
        </p:txBody>
      </p:sp>
      <p:sp>
        <p:nvSpPr>
          <p:cNvPr id="105" name="Shape 105"/>
          <p:cNvSpPr txBox="1"/>
          <p:nvPr>
            <p:ph idx="2" type="body"/>
          </p:nvPr>
        </p:nvSpPr>
        <p:spPr>
          <a:xfrm>
            <a:off x="4756200" y="1489825"/>
            <a:ext cx="3999900" cy="3078900"/>
          </a:xfrm>
          <a:prstGeom prst="rect">
            <a:avLst/>
          </a:prstGeom>
        </p:spPr>
        <p:txBody>
          <a:bodyPr anchorCtr="0" anchor="t" bIns="91425" lIns="91425" rIns="91425" tIns="91425">
            <a:noAutofit/>
          </a:bodyPr>
          <a:lstStyle/>
          <a:p>
            <a:pPr lvl="0">
              <a:spcBef>
                <a:spcPts val="0"/>
              </a:spcBef>
              <a:buNone/>
            </a:pPr>
            <a:r>
              <a:rPr lang="en"/>
              <a:t>Exposure time to sample less than 30 seconds</a:t>
            </a:r>
          </a:p>
          <a:p>
            <a:pPr lvl="0">
              <a:spcBef>
                <a:spcPts val="0"/>
              </a:spcBef>
              <a:buNone/>
            </a:pPr>
            <a:r>
              <a:rPr lang="en"/>
              <a:t>User interface can run on various on market devices</a:t>
            </a:r>
          </a:p>
          <a:p>
            <a:pPr lvl="0">
              <a:spcBef>
                <a:spcPts val="0"/>
              </a:spcBef>
              <a:buNone/>
            </a:pPr>
            <a:r>
              <a:rPr lang="en"/>
              <a:t>Modular design to ease troubleshooting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Requirements</a:t>
            </a:r>
          </a:p>
        </p:txBody>
      </p:sp>
      <p:sp>
        <p:nvSpPr>
          <p:cNvPr id="111" name="Shape 11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Follow all </a:t>
            </a:r>
            <a:r>
              <a:rPr lang="en"/>
              <a:t>necessary</a:t>
            </a:r>
            <a:r>
              <a:rPr lang="en"/>
              <a:t> standards</a:t>
            </a:r>
          </a:p>
          <a:p>
            <a:pPr lvl="0">
              <a:spcBef>
                <a:spcPts val="0"/>
              </a:spcBef>
              <a:buNone/>
            </a:pPr>
            <a:r>
              <a:rPr lang="en"/>
              <a:t>Reliable, effective, ergonomic</a:t>
            </a:r>
          </a:p>
          <a:p>
            <a:pPr lvl="0">
              <a:spcBef>
                <a:spcPts val="0"/>
              </a:spcBef>
              <a:buNone/>
            </a:pPr>
            <a:r>
              <a:rPr lang="en"/>
              <a:t>Logical with time and economic constraints</a:t>
            </a:r>
          </a:p>
          <a:p>
            <a:pPr lvl="0">
              <a:spcBef>
                <a:spcPts val="0"/>
              </a:spcBef>
              <a:buNone/>
            </a:pPr>
            <a:r>
              <a:rPr lang="en"/>
              <a:t>Safe, no risk to patient or user</a:t>
            </a:r>
          </a:p>
          <a:p>
            <a:pPr lvl="0">
              <a:spcBef>
                <a:spcPts val="0"/>
              </a:spcBef>
              <a:buNone/>
            </a:pPr>
            <a:r>
              <a:rPr lang="en"/>
              <a:t>Fit in typical office environment</a:t>
            </a:r>
          </a:p>
          <a:p>
            <a:pPr lvl="0">
              <a:spcBef>
                <a:spcPts val="0"/>
              </a:spcBef>
              <a:buNone/>
            </a:pPr>
            <a:r>
              <a:rPr lang="en"/>
              <a:t>Cost effective for user </a:t>
            </a:r>
          </a:p>
          <a:p>
            <a:pPr lvl="0">
              <a:spcBef>
                <a:spcPts val="0"/>
              </a:spcBef>
              <a:buNone/>
            </a:pPr>
            <a:r>
              <a:t/>
            </a:r>
            <a:endParaRP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Sponsor Requirements</a:t>
            </a:r>
          </a:p>
        </p:txBody>
      </p:sp>
      <p:sp>
        <p:nvSpPr>
          <p:cNvPr id="117" name="Shape 11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Improve an on-market device</a:t>
            </a:r>
          </a:p>
          <a:p>
            <a:pPr lvl="0">
              <a:spcBef>
                <a:spcPts val="0"/>
              </a:spcBef>
              <a:buNone/>
            </a:pPr>
            <a:r>
              <a:rPr lang="en"/>
              <a:t>Add value to a product, increase marketability</a:t>
            </a:r>
          </a:p>
          <a:p>
            <a:pPr lvl="0">
              <a:spcBef>
                <a:spcPts val="0"/>
              </a:spcBef>
              <a:buNone/>
            </a:pPr>
            <a:r>
              <a:rPr lang="en"/>
              <a:t>Improve the user experience</a:t>
            </a:r>
          </a:p>
          <a:p>
            <a:pPr lvl="0">
              <a:spcBef>
                <a:spcPts val="0"/>
              </a:spcBef>
              <a:buNone/>
            </a:pPr>
            <a:r>
              <a:rPr lang="en"/>
              <a:t>	Specific for target market</a:t>
            </a:r>
          </a:p>
          <a:p>
            <a:pPr lvl="0">
              <a:spcBef>
                <a:spcPts val="0"/>
              </a:spcBef>
              <a:buNone/>
            </a:pPr>
            <a:r>
              <a:rPr lang="en"/>
              <a:t>	Improve visibility of sample scanned with camera and light</a:t>
            </a:r>
          </a:p>
          <a:p>
            <a:pPr lvl="0">
              <a:spcBef>
                <a:spcPts val="0"/>
              </a:spcBef>
              <a:buNone/>
            </a:pPr>
            <a:r>
              <a:rPr lang="en"/>
              <a:t>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